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4" r:id="rId1"/>
  </p:sldMasterIdLst>
  <p:notesMasterIdLst>
    <p:notesMasterId r:id="rId23"/>
  </p:notesMasterIdLst>
  <p:sldIdLst>
    <p:sldId id="256" r:id="rId2"/>
    <p:sldId id="264" r:id="rId3"/>
    <p:sldId id="260" r:id="rId4"/>
    <p:sldId id="266" r:id="rId5"/>
    <p:sldId id="261" r:id="rId6"/>
    <p:sldId id="269" r:id="rId7"/>
    <p:sldId id="271" r:id="rId8"/>
    <p:sldId id="275" r:id="rId9"/>
    <p:sldId id="273" r:id="rId10"/>
    <p:sldId id="268" r:id="rId11"/>
    <p:sldId id="263" r:id="rId12"/>
    <p:sldId id="265" r:id="rId13"/>
    <p:sldId id="267" r:id="rId14"/>
    <p:sldId id="270" r:id="rId15"/>
    <p:sldId id="272" r:id="rId16"/>
    <p:sldId id="276" r:id="rId17"/>
    <p:sldId id="262" r:id="rId18"/>
    <p:sldId id="257" r:id="rId19"/>
    <p:sldId id="258" r:id="rId20"/>
    <p:sldId id="259" r:id="rId21"/>
    <p:sldId id="277" r:id="rId22"/>
  </p:sldIdLst>
  <p:sldSz cx="12192000" cy="6858000"/>
  <p:notesSz cx="6858000" cy="9144000"/>
  <p:defaultTextStyle>
    <a:defPPr>
      <a:defRPr lang="en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48F77"/>
    <a:srgbClr val="991D58"/>
    <a:srgbClr val="FFC024"/>
    <a:srgbClr val="FF8524"/>
    <a:srgbClr val="5725D7"/>
    <a:srgbClr val="67143B"/>
    <a:srgbClr val="E729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60"/>
    <p:restoredTop sz="94694"/>
  </p:normalViewPr>
  <p:slideViewPr>
    <p:cSldViewPr snapToGrid="0">
      <p:cViewPr varScale="1">
        <p:scale>
          <a:sx n="96" d="100"/>
          <a:sy n="96" d="100"/>
        </p:scale>
        <p:origin x="168" y="6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8DA24D-6F44-3A42-934F-EBB42E4D893C}" type="datetimeFigureOut">
              <a:rPr lang="fr-FR" smtClean="0"/>
              <a:t>31/03/2025</a:t>
            </a:fld>
            <a:endParaRPr lang="fr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39BE10-ACEA-F747-A397-11E5FE53DF8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765854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39BE10-ACEA-F747-A397-11E5FE53DF8C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25866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39BE10-ACEA-F747-A397-11E5FE53DF8C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353932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39BE10-ACEA-F747-A397-11E5FE53DF8C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780043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39BE10-ACEA-F747-A397-11E5FE53DF8C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986873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1" descr="Tag=AccentColor&#10;Flavor=Light&#10;Target=Fill">
            <a:extLst>
              <a:ext uri="{FF2B5EF4-FFF2-40B4-BE49-F238E27FC236}">
                <a16:creationId xmlns:a16="http://schemas.microsoft.com/office/drawing/2014/main" id="{0D57E7FA-E8FC-45AC-868F-CDC8144939D6}"/>
              </a:ext>
            </a:extLst>
          </p:cNvPr>
          <p:cNvSpPr/>
          <p:nvPr/>
        </p:nvSpPr>
        <p:spPr>
          <a:xfrm rot="10800000" flipV="1">
            <a:off x="2599854" y="527562"/>
            <a:ext cx="6992292" cy="5102484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7094A5-EB6F-441D-88F8-CD7A30C847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8760" y="1591056"/>
            <a:ext cx="5705856" cy="3264408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7CE1E3-3929-42A6-81B7-056BD88EF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28616"/>
            <a:ext cx="5705856" cy="996696"/>
          </a:xfrm>
        </p:spPr>
        <p:txBody>
          <a:bodyPr/>
          <a:lstStyle>
            <a:lvl1pPr marL="0" indent="0" algn="l">
              <a:buNone/>
              <a:defRPr sz="2400" cap="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E951E3-0794-422C-AF76-0AD4A7FB1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3/31/25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4EBFA8-0291-4D77-A9D9-B17FC2382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7AC4D4-C4EE-4624-A329-C608A1D5A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5998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aphic 1" descr="Tag=AccentColor&#10;Flavor=Light&#10;Target=Fill">
            <a:extLst>
              <a:ext uri="{FF2B5EF4-FFF2-40B4-BE49-F238E27FC236}">
                <a16:creationId xmlns:a16="http://schemas.microsoft.com/office/drawing/2014/main" id="{0EE21C0F-70D8-4F3C-9392-07559C90EE6E}"/>
              </a:ext>
            </a:extLst>
          </p:cNvPr>
          <p:cNvSpPr/>
          <p:nvPr/>
        </p:nvSpPr>
        <p:spPr>
          <a:xfrm rot="10800000" flipH="1" flipV="1">
            <a:off x="684965" y="1332237"/>
            <a:ext cx="5263732" cy="3841102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B1DFE-8154-440D-93CF-FEF7860E8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9032" y="2523744"/>
            <a:ext cx="3831336" cy="1453896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D9D1F5-05CC-48F3-A314-315EF17030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711696" y="640079"/>
            <a:ext cx="4837176" cy="556869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1807DE-1178-4BBB-89D8-9046239C2D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55064" y="4087368"/>
            <a:ext cx="3319272" cy="649224"/>
          </a:xfrm>
        </p:spPr>
        <p:txBody>
          <a:bodyPr>
            <a:noAutofit/>
          </a:bodyPr>
          <a:lstStyle>
            <a:lvl1pPr marL="0" indent="0" algn="ctr">
              <a:buNone/>
              <a:defRPr sz="2000" cap="all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48EA59-A1BC-48B7-9495-6D5C6035B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3/31/25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F85A72-B50F-440E-AAD3-53C099F6D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C2D00B-4207-4720-8C68-605CAFDD5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492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C888B-58B8-4428-8B1D-4E26FC5DD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14F67B-D516-42FA-A2CA-2DCD37CFE8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2BA5FF-4919-4FF8-9C04-06CE156B7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3/31/25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EDA970-128E-4150-8E5A-A1B056E83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EC6CD1-EE5E-42EF-B76D-BB803BA6A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8241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0C2A1B-34CA-4877-9435-D77DF32575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255E5E-4A81-44CC-8D99-F56E625D46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CEECF-A221-4ECC-AD9C-E197D516D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3/31/25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8F41AE-0DDE-49ED-9F0C-E0E16F599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B47FB7-77F0-4C43-B81E-D04B31C95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5205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 descr="Tag=AccentColor&#10;Flavor=Light&#10;Target=Fill">
            <a:extLst>
              <a:ext uri="{FF2B5EF4-FFF2-40B4-BE49-F238E27FC236}">
                <a16:creationId xmlns:a16="http://schemas.microsoft.com/office/drawing/2014/main" id="{13B7BB51-92B8-4089-8DAB-1202A4D1C6A3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1051560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BAE770-8363-44CD-8A22-AB26C5C53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3/31/25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3428F0-E5C2-42A1-AB2F-1A19FFAD1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2890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9" descr="Tag=AccentColor&#10;Flavor=Light&#10;Target=Fill">
            <a:extLst>
              <a:ext uri="{FF2B5EF4-FFF2-40B4-BE49-F238E27FC236}">
                <a16:creationId xmlns:a16="http://schemas.microsoft.com/office/drawing/2014/main" id="{DB2CE8D6-5B4E-4EBE-9ED5-A1DA7E2A5CDA}"/>
              </a:ext>
            </a:extLst>
          </p:cNvPr>
          <p:cNvSpPr/>
          <p:nvPr/>
        </p:nvSpPr>
        <p:spPr>
          <a:xfrm>
            <a:off x="7209816" y="0"/>
            <a:ext cx="4143984" cy="5747660"/>
          </a:xfrm>
          <a:custGeom>
            <a:avLst/>
            <a:gdLst>
              <a:gd name="connsiteX0" fmla="*/ 0 w 3843750"/>
              <a:gd name="connsiteY0" fmla="*/ 346 h 5956080"/>
              <a:gd name="connsiteX1" fmla="*/ 72373 w 3843750"/>
              <a:gd name="connsiteY1" fmla="*/ 2447534 h 5956080"/>
              <a:gd name="connsiteX2" fmla="*/ 145093 w 3843750"/>
              <a:gd name="connsiteY2" fmla="*/ 3878724 h 5956080"/>
              <a:gd name="connsiteX3" fmla="*/ 237897 w 3843750"/>
              <a:gd name="connsiteY3" fmla="*/ 4208041 h 5956080"/>
              <a:gd name="connsiteX4" fmla="*/ 281875 w 3843750"/>
              <a:gd name="connsiteY4" fmla="*/ 4677601 h 5956080"/>
              <a:gd name="connsiteX5" fmla="*/ 360135 w 3843750"/>
              <a:gd name="connsiteY5" fmla="*/ 5287407 h 5956080"/>
              <a:gd name="connsiteX6" fmla="*/ 414155 w 3843750"/>
              <a:gd name="connsiteY6" fmla="*/ 5817914 h 5956080"/>
              <a:gd name="connsiteX7" fmla="*/ 681487 w 3843750"/>
              <a:gd name="connsiteY7" fmla="*/ 5914873 h 5956080"/>
              <a:gd name="connsiteX8" fmla="*/ 892373 w 3843750"/>
              <a:gd name="connsiteY8" fmla="*/ 5605295 h 5956080"/>
              <a:gd name="connsiteX9" fmla="*/ 1027770 w 3843750"/>
              <a:gd name="connsiteY9" fmla="*/ 5804063 h 5956080"/>
              <a:gd name="connsiteX10" fmla="*/ 1200566 w 3843750"/>
              <a:gd name="connsiteY10" fmla="*/ 5527036 h 5956080"/>
              <a:gd name="connsiteX11" fmla="*/ 1348083 w 3843750"/>
              <a:gd name="connsiteY11" fmla="*/ 5363590 h 5956080"/>
              <a:gd name="connsiteX12" fmla="*/ 1425997 w 3843750"/>
              <a:gd name="connsiteY12" fmla="*/ 4800532 h 5956080"/>
              <a:gd name="connsiteX13" fmla="*/ 1517416 w 3843750"/>
              <a:gd name="connsiteY13" fmla="*/ 4640549 h 5956080"/>
              <a:gd name="connsiteX14" fmla="*/ 1569705 w 3843750"/>
              <a:gd name="connsiteY14" fmla="*/ 4803995 h 5956080"/>
              <a:gd name="connsiteX15" fmla="*/ 1530921 w 3843750"/>
              <a:gd name="connsiteY15" fmla="*/ 5433885 h 5956080"/>
              <a:gd name="connsiteX16" fmla="*/ 1614721 w 3843750"/>
              <a:gd name="connsiteY16" fmla="*/ 5319957 h 5956080"/>
              <a:gd name="connsiteX17" fmla="*/ 1800676 w 3843750"/>
              <a:gd name="connsiteY17" fmla="*/ 4608691 h 5956080"/>
              <a:gd name="connsiteX18" fmla="*/ 1918759 w 3843750"/>
              <a:gd name="connsiteY18" fmla="*/ 4486799 h 5956080"/>
              <a:gd name="connsiteX19" fmla="*/ 2009139 w 3843750"/>
              <a:gd name="connsiteY19" fmla="*/ 4715000 h 5956080"/>
              <a:gd name="connsiteX20" fmla="*/ 2135532 w 3843750"/>
              <a:gd name="connsiteY20" fmla="*/ 5321689 h 5956080"/>
              <a:gd name="connsiteX21" fmla="*/ 2209291 w 3843750"/>
              <a:gd name="connsiteY21" fmla="*/ 5028733 h 5956080"/>
              <a:gd name="connsiteX22" fmla="*/ 2501208 w 3843750"/>
              <a:gd name="connsiteY22" fmla="*/ 4457711 h 5956080"/>
              <a:gd name="connsiteX23" fmla="*/ 2695127 w 3843750"/>
              <a:gd name="connsiteY23" fmla="*/ 4973674 h 5956080"/>
              <a:gd name="connsiteX24" fmla="*/ 2825329 w 3843750"/>
              <a:gd name="connsiteY24" fmla="*/ 4563328 h 5956080"/>
              <a:gd name="connsiteX25" fmla="*/ 2904628 w 3843750"/>
              <a:gd name="connsiteY25" fmla="*/ 4466368 h 5956080"/>
              <a:gd name="connsiteX26" fmla="*/ 2922635 w 3843750"/>
              <a:gd name="connsiteY26" fmla="*/ 4519696 h 5956080"/>
              <a:gd name="connsiteX27" fmla="*/ 3089544 w 3843750"/>
              <a:gd name="connsiteY27" fmla="*/ 3606545 h 5956080"/>
              <a:gd name="connsiteX28" fmla="*/ 3150490 w 3843750"/>
              <a:gd name="connsiteY28" fmla="*/ 3989882 h 5956080"/>
              <a:gd name="connsiteX29" fmla="*/ 3755448 w 3843750"/>
              <a:gd name="connsiteY29" fmla="*/ 1538193 h 5956080"/>
              <a:gd name="connsiteX30" fmla="*/ 3850330 w 3843750"/>
              <a:gd name="connsiteY30" fmla="*/ 0 h 5956080"/>
              <a:gd name="connsiteX31" fmla="*/ 0 w 3843750"/>
              <a:gd name="connsiteY31" fmla="*/ 0 h 5956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843750" h="5956080">
                <a:moveTo>
                  <a:pt x="0" y="346"/>
                </a:moveTo>
                <a:cubicBezTo>
                  <a:pt x="12120" y="1234155"/>
                  <a:pt x="72720" y="2447534"/>
                  <a:pt x="72373" y="2447534"/>
                </a:cubicBezTo>
                <a:cubicBezTo>
                  <a:pt x="72720" y="2449265"/>
                  <a:pt x="114274" y="3641520"/>
                  <a:pt x="145093" y="3878724"/>
                </a:cubicBezTo>
                <a:cubicBezTo>
                  <a:pt x="176258" y="4119392"/>
                  <a:pt x="210194" y="3969797"/>
                  <a:pt x="237897" y="4208041"/>
                </a:cubicBezTo>
                <a:cubicBezTo>
                  <a:pt x="250017" y="4367677"/>
                  <a:pt x="237204" y="4527661"/>
                  <a:pt x="281875" y="4677601"/>
                </a:cubicBezTo>
                <a:cubicBezTo>
                  <a:pt x="278758" y="4908226"/>
                  <a:pt x="338319" y="5059552"/>
                  <a:pt x="360135" y="5287407"/>
                </a:cubicBezTo>
                <a:cubicBezTo>
                  <a:pt x="370177" y="5468860"/>
                  <a:pt x="348015" y="5649274"/>
                  <a:pt x="414155" y="5817914"/>
                </a:cubicBezTo>
                <a:cubicBezTo>
                  <a:pt x="467137" y="5947770"/>
                  <a:pt x="534662" y="6049578"/>
                  <a:pt x="681487" y="5914873"/>
                </a:cubicBezTo>
                <a:cubicBezTo>
                  <a:pt x="680448" y="5747964"/>
                  <a:pt x="925963" y="5772897"/>
                  <a:pt x="892373" y="5605295"/>
                </a:cubicBezTo>
                <a:cubicBezTo>
                  <a:pt x="1003184" y="5641309"/>
                  <a:pt x="945009" y="5759046"/>
                  <a:pt x="1027770" y="5804063"/>
                </a:cubicBezTo>
                <a:cubicBezTo>
                  <a:pt x="1099105" y="5719915"/>
                  <a:pt x="1051664" y="5551968"/>
                  <a:pt x="1200566" y="5527036"/>
                </a:cubicBezTo>
                <a:cubicBezTo>
                  <a:pt x="1352931" y="5564088"/>
                  <a:pt x="1336655" y="5453970"/>
                  <a:pt x="1348083" y="5363590"/>
                </a:cubicBezTo>
                <a:cubicBezTo>
                  <a:pt x="1370938" y="5149586"/>
                  <a:pt x="1389291" y="5009687"/>
                  <a:pt x="1425997" y="4800532"/>
                </a:cubicBezTo>
                <a:cubicBezTo>
                  <a:pt x="1436385" y="4748243"/>
                  <a:pt x="1415608" y="4628775"/>
                  <a:pt x="1517416" y="4640549"/>
                </a:cubicBezTo>
                <a:cubicBezTo>
                  <a:pt x="1596022" y="4651976"/>
                  <a:pt x="1566242" y="4746512"/>
                  <a:pt x="1569705" y="4803995"/>
                </a:cubicBezTo>
                <a:cubicBezTo>
                  <a:pt x="1600177" y="5128809"/>
                  <a:pt x="1532998" y="5109763"/>
                  <a:pt x="1530921" y="5433885"/>
                </a:cubicBezTo>
                <a:cubicBezTo>
                  <a:pt x="1530574" y="5446697"/>
                  <a:pt x="1580786" y="5458125"/>
                  <a:pt x="1614721" y="5319957"/>
                </a:cubicBezTo>
                <a:cubicBezTo>
                  <a:pt x="1681208" y="5047432"/>
                  <a:pt x="1760507" y="4832736"/>
                  <a:pt x="1800676" y="4608691"/>
                </a:cubicBezTo>
                <a:cubicBezTo>
                  <a:pt x="1848463" y="4656824"/>
                  <a:pt x="1889671" y="4439704"/>
                  <a:pt x="1918759" y="4486799"/>
                </a:cubicBezTo>
                <a:cubicBezTo>
                  <a:pt x="1932264" y="4566098"/>
                  <a:pt x="1956503" y="4642626"/>
                  <a:pt x="2009139" y="4715000"/>
                </a:cubicBezTo>
                <a:cubicBezTo>
                  <a:pt x="2054502" y="4933851"/>
                  <a:pt x="2004983" y="5137812"/>
                  <a:pt x="2135532" y="5321689"/>
                </a:cubicBezTo>
                <a:cubicBezTo>
                  <a:pt x="2135532" y="5321689"/>
                  <a:pt x="2137610" y="5265245"/>
                  <a:pt x="2209291" y="5028733"/>
                </a:cubicBezTo>
                <a:cubicBezTo>
                  <a:pt x="2267120" y="4838277"/>
                  <a:pt x="2341225" y="4936622"/>
                  <a:pt x="2501208" y="4457711"/>
                </a:cubicBezTo>
                <a:cubicBezTo>
                  <a:pt x="2545186" y="4641934"/>
                  <a:pt x="2446495" y="4877753"/>
                  <a:pt x="2695127" y="4973674"/>
                </a:cubicBezTo>
                <a:cubicBezTo>
                  <a:pt x="2743260" y="4833775"/>
                  <a:pt x="2706208" y="4662365"/>
                  <a:pt x="2825329" y="4563328"/>
                </a:cubicBezTo>
                <a:cubicBezTo>
                  <a:pt x="2859958" y="4534586"/>
                  <a:pt x="2884890" y="4501689"/>
                  <a:pt x="2904628" y="4466368"/>
                </a:cubicBezTo>
                <a:cubicBezTo>
                  <a:pt x="2910515" y="4484375"/>
                  <a:pt x="2916749" y="4503074"/>
                  <a:pt x="2922635" y="4519696"/>
                </a:cubicBezTo>
                <a:cubicBezTo>
                  <a:pt x="2946529" y="4491647"/>
                  <a:pt x="3082618" y="3784882"/>
                  <a:pt x="3089544" y="3606545"/>
                </a:cubicBezTo>
                <a:cubicBezTo>
                  <a:pt x="3124172" y="3733285"/>
                  <a:pt x="3150490" y="3989882"/>
                  <a:pt x="3150490" y="3989882"/>
                </a:cubicBezTo>
                <a:cubicBezTo>
                  <a:pt x="3150490" y="3989882"/>
                  <a:pt x="3300085" y="3936900"/>
                  <a:pt x="3755448" y="1538193"/>
                </a:cubicBezTo>
                <a:cubicBezTo>
                  <a:pt x="3791461" y="1348775"/>
                  <a:pt x="3824704" y="697762"/>
                  <a:pt x="3850330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AD5705-B027-4C44-B38A-60296E29E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078991"/>
            <a:ext cx="5266944" cy="3136392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8BBAC4-9088-44CF-BA2D-B8DD24FB5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279392"/>
            <a:ext cx="5266944" cy="1500187"/>
          </a:xfrm>
        </p:spPr>
        <p:txBody>
          <a:bodyPr/>
          <a:lstStyle>
            <a:lvl1pPr marL="0" indent="0">
              <a:buNone/>
              <a:defRPr sz="24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93FB3F-D2A6-4919-B57B-C08861D46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3/31/25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9049E0-6BE5-43FA-A4D4-ACAFC871A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8C28D-1479-4F15-B906-0AEBBCCA8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8223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FD51F360-8860-4FB5-A0A5-773473DD8B39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A77EC9-372A-4ECA-9088-780532AF0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882CE-1B27-414A-9B06-AA5D2DB683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397E60-5D92-4530-96D1-FC09AF3C27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9088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4240FE-0C6A-47E9-9B0A-7B3C60877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3/31/25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71AE1B-BB18-4C7E-AA77-3A4D401A5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FA7B1D-FEDD-4E29-A352-29E5F498B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4035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 descr="Tag=AccentColor&#10;Flavor=Light&#10;Target=Fill">
            <a:extLst>
              <a:ext uri="{FF2B5EF4-FFF2-40B4-BE49-F238E27FC236}">
                <a16:creationId xmlns:a16="http://schemas.microsoft.com/office/drawing/2014/main" id="{527D753D-3426-457C-9082-B92894509EC0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4D2B94-0682-4185-BCE3-89AF214A4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65C47E-B85E-4B3E-A669-DEEC7F5DF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24517F-FE8C-49AD-9A52-0F43010526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0C73EC-7117-4DC2-9075-14102F2E28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190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D9A323-865B-4177-8F98-9BA304E022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190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A4E5D6-7075-4584-BD43-D966F0B58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3/31/25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38B83D-8A05-4F3C-A409-1602C9630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D250E7-8A73-449C-A140-A2A2582D7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5434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raphic 1" descr="Tag=AccentColor&#10;Flavor=Light&#10;Target=Fill">
            <a:extLst>
              <a:ext uri="{FF2B5EF4-FFF2-40B4-BE49-F238E27FC236}">
                <a16:creationId xmlns:a16="http://schemas.microsoft.com/office/drawing/2014/main" id="{AAFBE1F6-FC6D-4C3D-9AC3-97028E6F18C7}"/>
              </a:ext>
            </a:extLst>
          </p:cNvPr>
          <p:cNvSpPr/>
          <p:nvPr/>
        </p:nvSpPr>
        <p:spPr>
          <a:xfrm rot="10800000" flipV="1">
            <a:off x="1969639" y="181596"/>
            <a:ext cx="8252722" cy="6022258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2825A4-268B-4301-8432-F9E9B2661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3784" y="1572768"/>
            <a:ext cx="6501384" cy="4096512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33410F-8A90-47F6-BD39-4AC0E4358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3/31/25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D819A9-F8DE-4E5C-AFC3-E0105ACD8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E25320-A12F-4F3E-8EC9-11292FF36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4809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3/31/25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5378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 descr="Mask ID=&#10;Mask position=bottom, center&#10;Mask family= brushstroke, landscape, wide">
            <a:extLst>
              <a:ext uri="{FF2B5EF4-FFF2-40B4-BE49-F238E27FC236}">
                <a16:creationId xmlns:a16="http://schemas.microsoft.com/office/drawing/2014/main" id="{736BF44D-E8DD-45FA-931D-CBCC67D57944}"/>
              </a:ext>
            </a:extLst>
          </p:cNvPr>
          <p:cNvSpPr/>
          <p:nvPr/>
        </p:nvSpPr>
        <p:spPr>
          <a:xfrm>
            <a:off x="1768100" y="-1"/>
            <a:ext cx="10423900" cy="5920155"/>
          </a:xfrm>
          <a:custGeom>
            <a:avLst/>
            <a:gdLst>
              <a:gd name="connsiteX0" fmla="*/ 10423900 w 10423900"/>
              <a:gd name="connsiteY0" fmla="*/ 0 h 5491534"/>
              <a:gd name="connsiteX1" fmla="*/ 3493157 w 10423900"/>
              <a:gd name="connsiteY1" fmla="*/ 0 h 5491534"/>
              <a:gd name="connsiteX2" fmla="*/ 3493018 w 10423900"/>
              <a:gd name="connsiteY2" fmla="*/ 31 h 5491534"/>
              <a:gd name="connsiteX3" fmla="*/ 3245493 w 10423900"/>
              <a:gd name="connsiteY3" fmla="*/ 104839 h 5491534"/>
              <a:gd name="connsiteX4" fmla="*/ 4434802 w 10423900"/>
              <a:gd name="connsiteY4" fmla="*/ 284558 h 5491534"/>
              <a:gd name="connsiteX5" fmla="*/ 4011937 w 10423900"/>
              <a:gd name="connsiteY5" fmla="*/ 395559 h 5491534"/>
              <a:gd name="connsiteX6" fmla="*/ 3573213 w 10423900"/>
              <a:gd name="connsiteY6" fmla="*/ 474847 h 5491534"/>
              <a:gd name="connsiteX7" fmla="*/ 3097489 w 10423900"/>
              <a:gd name="connsiteY7" fmla="*/ 532990 h 5491534"/>
              <a:gd name="connsiteX8" fmla="*/ 2664052 w 10423900"/>
              <a:gd name="connsiteY8" fmla="*/ 649279 h 5491534"/>
              <a:gd name="connsiteX9" fmla="*/ 3795218 w 10423900"/>
              <a:gd name="connsiteY9" fmla="*/ 696852 h 5491534"/>
              <a:gd name="connsiteX10" fmla="*/ 3208492 w 10423900"/>
              <a:gd name="connsiteY10" fmla="*/ 802568 h 5491534"/>
              <a:gd name="connsiteX11" fmla="*/ 2727483 w 10423900"/>
              <a:gd name="connsiteY11" fmla="*/ 939999 h 5491534"/>
              <a:gd name="connsiteX12" fmla="*/ 2389190 w 10423900"/>
              <a:gd name="connsiteY12" fmla="*/ 1003429 h 5491534"/>
              <a:gd name="connsiteX13" fmla="*/ 2029754 w 10423900"/>
              <a:gd name="connsiteY13" fmla="*/ 1019287 h 5491534"/>
              <a:gd name="connsiteX14" fmla="*/ 1945181 w 10423900"/>
              <a:gd name="connsiteY14" fmla="*/ 1119716 h 5491534"/>
              <a:gd name="connsiteX15" fmla="*/ 2056184 w 10423900"/>
              <a:gd name="connsiteY15" fmla="*/ 1225434 h 5491534"/>
              <a:gd name="connsiteX16" fmla="*/ 2225329 w 10423900"/>
              <a:gd name="connsiteY16" fmla="*/ 1236004 h 5491534"/>
              <a:gd name="connsiteX17" fmla="*/ 3234920 w 10423900"/>
              <a:gd name="connsiteY17" fmla="*/ 1262435 h 5491534"/>
              <a:gd name="connsiteX18" fmla="*/ 0 w 10423900"/>
              <a:gd name="connsiteY18" fmla="*/ 1495009 h 5491534"/>
              <a:gd name="connsiteX19" fmla="*/ 438724 w 10423900"/>
              <a:gd name="connsiteY19" fmla="*/ 1637728 h 5491534"/>
              <a:gd name="connsiteX20" fmla="*/ 586726 w 10423900"/>
              <a:gd name="connsiteY20" fmla="*/ 2028877 h 5491534"/>
              <a:gd name="connsiteX21" fmla="*/ 1125878 w 10423900"/>
              <a:gd name="connsiteY21" fmla="*/ 2250882 h 5491534"/>
              <a:gd name="connsiteX22" fmla="*/ 1474744 w 10423900"/>
              <a:gd name="connsiteY22" fmla="*/ 2330169 h 5491534"/>
              <a:gd name="connsiteX23" fmla="*/ 2272901 w 10423900"/>
              <a:gd name="connsiteY23" fmla="*/ 2446458 h 5491534"/>
              <a:gd name="connsiteX24" fmla="*/ 2389190 w 10423900"/>
              <a:gd name="connsiteY24" fmla="*/ 2636747 h 5491534"/>
              <a:gd name="connsiteX25" fmla="*/ 2489621 w 10423900"/>
              <a:gd name="connsiteY25" fmla="*/ 2848179 h 5491534"/>
              <a:gd name="connsiteX26" fmla="*/ 2701053 w 10423900"/>
              <a:gd name="connsiteY26" fmla="*/ 2985611 h 5491534"/>
              <a:gd name="connsiteX27" fmla="*/ 1057165 w 10423900"/>
              <a:gd name="connsiteY27" fmla="*/ 2964468 h 5491534"/>
              <a:gd name="connsiteX28" fmla="*/ 2912485 w 10423900"/>
              <a:gd name="connsiteY28" fmla="*/ 3408477 h 5491534"/>
              <a:gd name="connsiteX29" fmla="*/ 2748626 w 10423900"/>
              <a:gd name="connsiteY29" fmla="*/ 3582909 h 5491534"/>
              <a:gd name="connsiteX30" fmla="*/ 3763503 w 10423900"/>
              <a:gd name="connsiteY30" fmla="*/ 3820771 h 5491534"/>
              <a:gd name="connsiteX31" fmla="*/ 3219063 w 10423900"/>
              <a:gd name="connsiteY31" fmla="*/ 3847199 h 5491534"/>
              <a:gd name="connsiteX32" fmla="*/ 6385269 w 10423900"/>
              <a:gd name="connsiteY32" fmla="*/ 4840933 h 5491534"/>
              <a:gd name="connsiteX33" fmla="*/ 10285854 w 10423900"/>
              <a:gd name="connsiteY33" fmla="*/ 5471118 h 5491534"/>
              <a:gd name="connsiteX34" fmla="*/ 10423900 w 10423900"/>
              <a:gd name="connsiteY34" fmla="*/ 5491534 h 5491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3900" h="5491534">
                <a:moveTo>
                  <a:pt x="10423900" y="0"/>
                </a:moveTo>
                <a:lnTo>
                  <a:pt x="3493157" y="0"/>
                </a:lnTo>
                <a:lnTo>
                  <a:pt x="3493018" y="31"/>
                </a:lnTo>
                <a:cubicBezTo>
                  <a:pt x="3414969" y="12668"/>
                  <a:pt x="3328744" y="21588"/>
                  <a:pt x="3245493" y="104839"/>
                </a:cubicBezTo>
                <a:cubicBezTo>
                  <a:pt x="3668357" y="162984"/>
                  <a:pt x="4075366" y="51981"/>
                  <a:pt x="4434802" y="284558"/>
                </a:cubicBezTo>
                <a:cubicBezTo>
                  <a:pt x="4302656" y="400846"/>
                  <a:pt x="4154654" y="374416"/>
                  <a:pt x="4011937" y="395559"/>
                </a:cubicBezTo>
                <a:cubicBezTo>
                  <a:pt x="3863934" y="416704"/>
                  <a:pt x="3721217" y="453704"/>
                  <a:pt x="3573213" y="474847"/>
                </a:cubicBezTo>
                <a:cubicBezTo>
                  <a:pt x="3414639" y="501275"/>
                  <a:pt x="3256063" y="506562"/>
                  <a:pt x="3097489" y="532990"/>
                </a:cubicBezTo>
                <a:cubicBezTo>
                  <a:pt x="2965345" y="554135"/>
                  <a:pt x="2822627" y="517133"/>
                  <a:pt x="2664052" y="649279"/>
                </a:cubicBezTo>
                <a:cubicBezTo>
                  <a:pt x="3055203" y="744424"/>
                  <a:pt x="3409352" y="601706"/>
                  <a:pt x="3795218" y="696852"/>
                </a:cubicBezTo>
                <a:cubicBezTo>
                  <a:pt x="3567928" y="781425"/>
                  <a:pt x="3382924" y="754995"/>
                  <a:pt x="3208492" y="802568"/>
                </a:cubicBezTo>
                <a:cubicBezTo>
                  <a:pt x="3049916" y="850140"/>
                  <a:pt x="2859627" y="797282"/>
                  <a:pt x="2727483" y="939999"/>
                </a:cubicBezTo>
                <a:cubicBezTo>
                  <a:pt x="2627052" y="1051000"/>
                  <a:pt x="2521336" y="1066858"/>
                  <a:pt x="2389190" y="1003429"/>
                </a:cubicBezTo>
                <a:cubicBezTo>
                  <a:pt x="2272901" y="945284"/>
                  <a:pt x="2146043" y="961142"/>
                  <a:pt x="2029754" y="1019287"/>
                </a:cubicBezTo>
                <a:cubicBezTo>
                  <a:pt x="1987468" y="1040430"/>
                  <a:pt x="1945181" y="1066858"/>
                  <a:pt x="1945181" y="1119716"/>
                </a:cubicBezTo>
                <a:cubicBezTo>
                  <a:pt x="1945181" y="1193719"/>
                  <a:pt x="1998039" y="1214862"/>
                  <a:pt x="2056184" y="1225434"/>
                </a:cubicBezTo>
                <a:cubicBezTo>
                  <a:pt x="2109042" y="1236004"/>
                  <a:pt x="2172471" y="1246577"/>
                  <a:pt x="2225329" y="1236004"/>
                </a:cubicBezTo>
                <a:cubicBezTo>
                  <a:pt x="2563622" y="1177861"/>
                  <a:pt x="2896629" y="1273005"/>
                  <a:pt x="3234920" y="1262435"/>
                </a:cubicBezTo>
                <a:cubicBezTo>
                  <a:pt x="2172471" y="1489724"/>
                  <a:pt x="1099450" y="1415723"/>
                  <a:pt x="0" y="1495009"/>
                </a:cubicBezTo>
                <a:cubicBezTo>
                  <a:pt x="142717" y="1653583"/>
                  <a:pt x="327721" y="1521439"/>
                  <a:pt x="438724" y="1637728"/>
                </a:cubicBezTo>
                <a:cubicBezTo>
                  <a:pt x="333006" y="1880875"/>
                  <a:pt x="375293" y="2013020"/>
                  <a:pt x="586726" y="2028877"/>
                </a:cubicBezTo>
                <a:cubicBezTo>
                  <a:pt x="792873" y="2044734"/>
                  <a:pt x="1014877" y="1960161"/>
                  <a:pt x="1125878" y="2250882"/>
                </a:cubicBezTo>
                <a:cubicBezTo>
                  <a:pt x="1157593" y="2340740"/>
                  <a:pt x="1353170" y="2314312"/>
                  <a:pt x="1474744" y="2330169"/>
                </a:cubicBezTo>
                <a:cubicBezTo>
                  <a:pt x="1739034" y="2367170"/>
                  <a:pt x="2019183" y="2330169"/>
                  <a:pt x="2272901" y="2446458"/>
                </a:cubicBezTo>
                <a:cubicBezTo>
                  <a:pt x="2373332" y="2488744"/>
                  <a:pt x="2442048" y="2520459"/>
                  <a:pt x="2389190" y="2636747"/>
                </a:cubicBezTo>
                <a:cubicBezTo>
                  <a:pt x="2336332" y="2758321"/>
                  <a:pt x="2405048" y="2800607"/>
                  <a:pt x="2489621" y="2848179"/>
                </a:cubicBezTo>
                <a:cubicBezTo>
                  <a:pt x="2553051" y="2885180"/>
                  <a:pt x="2648195" y="2874609"/>
                  <a:pt x="2701053" y="2985611"/>
                </a:cubicBezTo>
                <a:cubicBezTo>
                  <a:pt x="2146043" y="2969753"/>
                  <a:pt x="1606888" y="2879895"/>
                  <a:pt x="1057165" y="2964468"/>
                </a:cubicBezTo>
                <a:cubicBezTo>
                  <a:pt x="1659748" y="3175900"/>
                  <a:pt x="2320474" y="3165328"/>
                  <a:pt x="2912485" y="3408477"/>
                </a:cubicBezTo>
                <a:cubicBezTo>
                  <a:pt x="2891342" y="3493050"/>
                  <a:pt x="2753911" y="3456048"/>
                  <a:pt x="2748626" y="3582909"/>
                </a:cubicBezTo>
                <a:cubicBezTo>
                  <a:pt x="3060489" y="3715055"/>
                  <a:pt x="3435782" y="3625195"/>
                  <a:pt x="3763503" y="3820771"/>
                </a:cubicBezTo>
                <a:cubicBezTo>
                  <a:pt x="3573213" y="3910629"/>
                  <a:pt x="3398782" y="3762626"/>
                  <a:pt x="3219063" y="3847199"/>
                </a:cubicBezTo>
                <a:cubicBezTo>
                  <a:pt x="3277208" y="3974060"/>
                  <a:pt x="5909545" y="4756360"/>
                  <a:pt x="6385269" y="4840933"/>
                </a:cubicBezTo>
                <a:cubicBezTo>
                  <a:pt x="7171204" y="4982659"/>
                  <a:pt x="9157515" y="5302348"/>
                  <a:pt x="10285854" y="5471118"/>
                </a:cubicBezTo>
                <a:lnTo>
                  <a:pt x="10423900" y="5491534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3/31/25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3090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76C5A8FA-6B61-4934-AF55-C595090CA5DC}"/>
              </a:ext>
            </a:extLst>
          </p:cNvPr>
          <p:cNvSpPr/>
          <p:nvPr/>
        </p:nvSpPr>
        <p:spPr>
          <a:xfrm>
            <a:off x="4726728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6AD042-DE90-4088-8A07-B9A64C2CE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40080"/>
            <a:ext cx="3886200" cy="2953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FFC98-62A0-445A-BEDA-785BE925A1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9168" y="640080"/>
            <a:ext cx="4489704" cy="5596128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4D7827-8489-4EE4-88EE-16685FE6D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776472"/>
            <a:ext cx="3886200" cy="246888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33534F-EA91-4A50-B0F6-10D689E45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3/31/25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20F3F7-8B4B-4015-AA9C-109D05B2F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0B6EE2-78A1-4D01-87BE-A1487FBD2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284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615C6B-1C98-4B1C-AB4B-1E1898E59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8DFF97-B7FD-47F9-BC7F-DD4B4C5EA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31D22-079E-43E3-86A4-BA12DB888C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04E684-10F4-4CC3-A0B9-F03AA7BE37CF}" type="datetimeFigureOut">
              <a:rPr lang="en-US" smtClean="0"/>
              <a:t>3/31/25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4C30A2-140B-4A5D-BEEC-C1314AF1F3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71BA8F-7826-496D-91F8-B3ECDF34DA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916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i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9.jpeg"/><Relationship Id="rId7" Type="http://schemas.openxmlformats.org/officeDocument/2006/relationships/image" Target="../media/image13.jpeg"/><Relationship Id="rId12" Type="http://schemas.openxmlformats.org/officeDocument/2006/relationships/image" Target="../media/image18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11" Type="http://schemas.openxmlformats.org/officeDocument/2006/relationships/image" Target="../media/image17.png"/><Relationship Id="rId5" Type="http://schemas.openxmlformats.org/officeDocument/2006/relationships/image" Target="../media/image11.jpeg"/><Relationship Id="rId10" Type="http://schemas.openxmlformats.org/officeDocument/2006/relationships/image" Target="../media/image16.jpeg"/><Relationship Id="rId4" Type="http://schemas.openxmlformats.org/officeDocument/2006/relationships/image" Target="../media/image10.png"/><Relationship Id="rId9" Type="http://schemas.openxmlformats.org/officeDocument/2006/relationships/image" Target="../media/image15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sv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13" Type="http://schemas.openxmlformats.org/officeDocument/2006/relationships/image" Target="../media/image18.svg"/><Relationship Id="rId3" Type="http://schemas.openxmlformats.org/officeDocument/2006/relationships/image" Target="../media/image19.jpeg"/><Relationship Id="rId7" Type="http://schemas.openxmlformats.org/officeDocument/2006/relationships/image" Target="../media/image12.jpe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11" Type="http://schemas.openxmlformats.org/officeDocument/2006/relationships/image" Target="../media/image16.jpeg"/><Relationship Id="rId5" Type="http://schemas.openxmlformats.org/officeDocument/2006/relationships/image" Target="../media/image8.png"/><Relationship Id="rId10" Type="http://schemas.openxmlformats.org/officeDocument/2006/relationships/image" Target="../media/image15.jpeg"/><Relationship Id="rId4" Type="http://schemas.openxmlformats.org/officeDocument/2006/relationships/image" Target="../media/image20.png"/><Relationship Id="rId9" Type="http://schemas.openxmlformats.org/officeDocument/2006/relationships/image" Target="../media/image14.jpeg"/><Relationship Id="rId14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sv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19.jpeg"/><Relationship Id="rId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eg"/><Relationship Id="rId5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4613B4A9-1C7C-4729-A016-AB42D39794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4F3C14BF-21AB-60FF-ACE9-208F0BC5626F}"/>
              </a:ext>
            </a:extLst>
          </p:cNvPr>
          <p:cNvSpPr/>
          <p:nvPr/>
        </p:nvSpPr>
        <p:spPr>
          <a:xfrm>
            <a:off x="2640276" y="1517067"/>
            <a:ext cx="6915498" cy="64851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148F77"/>
                </a:solidFill>
              </a:rPr>
              <a:t>d4SU</a:t>
            </a:r>
            <a:r>
              <a:rPr lang="fr-FR" sz="1600" b="1" dirty="0">
                <a:solidFill>
                  <a:srgbClr val="148F77"/>
                </a:solidFill>
              </a:rPr>
              <a:t> services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7FEA31F-0C3A-B464-450F-98CE5278B577}"/>
              </a:ext>
            </a:extLst>
          </p:cNvPr>
          <p:cNvSpPr/>
          <p:nvPr/>
        </p:nvSpPr>
        <p:spPr>
          <a:xfrm>
            <a:off x="424388" y="208378"/>
            <a:ext cx="1813578" cy="1000379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DBL</a:t>
            </a:r>
          </a:p>
          <a:p>
            <a:pPr algn="ctr"/>
            <a:r>
              <a:rPr lang="en-US" sz="1200" dirty="0"/>
              <a:t>Digital Building LogBook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3FF7C24-C1B8-74E0-33F8-633C79E04ADE}"/>
              </a:ext>
            </a:extLst>
          </p:cNvPr>
          <p:cNvSpPr/>
          <p:nvPr/>
        </p:nvSpPr>
        <p:spPr>
          <a:xfrm>
            <a:off x="2327982" y="208378"/>
            <a:ext cx="1813578" cy="1000379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DBP</a:t>
            </a:r>
          </a:p>
          <a:p>
            <a:pPr algn="ctr"/>
            <a:r>
              <a:rPr lang="en-US" sz="1200" dirty="0"/>
              <a:t>Digital Building Permit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25B5BAF7-2C02-9EF5-53F4-CECE75F33B1E}"/>
              </a:ext>
            </a:extLst>
          </p:cNvPr>
          <p:cNvSpPr/>
          <p:nvPr/>
        </p:nvSpPr>
        <p:spPr>
          <a:xfrm>
            <a:off x="4240812" y="208378"/>
            <a:ext cx="1813578" cy="1000379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EPC</a:t>
            </a:r>
          </a:p>
          <a:p>
            <a:pPr algn="ctr"/>
            <a:r>
              <a:rPr lang="en-US" sz="1200" dirty="0"/>
              <a:t>Energy Performance Certificate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700E8BD-7D0A-0F8B-E231-E93D2FD9524E}"/>
              </a:ext>
            </a:extLst>
          </p:cNvPr>
          <p:cNvSpPr/>
          <p:nvPr/>
        </p:nvSpPr>
        <p:spPr>
          <a:xfrm>
            <a:off x="2688532" y="2418495"/>
            <a:ext cx="6915498" cy="4196062"/>
          </a:xfrm>
          <a:prstGeom prst="roundRect">
            <a:avLst>
              <a:gd name="adj" fmla="val 6999"/>
            </a:avLst>
          </a:prstGeom>
          <a:solidFill>
            <a:schemeClr val="bg1"/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 dirty="0">
              <a:solidFill>
                <a:srgbClr val="148F77"/>
              </a:solidFill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8BB254E3-6489-444C-53C1-654026B0B24F}"/>
              </a:ext>
            </a:extLst>
          </p:cNvPr>
          <p:cNvSpPr/>
          <p:nvPr/>
        </p:nvSpPr>
        <p:spPr>
          <a:xfrm>
            <a:off x="9908556" y="208378"/>
            <a:ext cx="1813578" cy="1000379"/>
          </a:xfrm>
          <a:prstGeom prst="roundRect">
            <a:avLst/>
          </a:prstGeom>
          <a:solidFill>
            <a:srgbClr val="FF85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3DC</a:t>
            </a:r>
          </a:p>
          <a:p>
            <a:pPr algn="ctr"/>
            <a:r>
              <a:rPr lang="en-US" sz="1200" dirty="0"/>
              <a:t>3D </a:t>
            </a:r>
            <a:r>
              <a:rPr lang="en-US" sz="1200" dirty="0" err="1"/>
              <a:t>Cadastre</a:t>
            </a:r>
            <a:endParaRPr lang="en-US" sz="1200"/>
          </a:p>
          <a:p>
            <a:pPr algn="ctr"/>
            <a:endParaRPr lang="en-US" sz="1200"/>
          </a:p>
        </p:txBody>
      </p:sp>
      <p:pic>
        <p:nvPicPr>
          <p:cNvPr id="1026" name="Picture 2" descr="buildingSMART International – openBIM Forum EU">
            <a:extLst>
              <a:ext uri="{FF2B5EF4-FFF2-40B4-BE49-F238E27FC236}">
                <a16:creationId xmlns:a16="http://schemas.microsoft.com/office/drawing/2014/main" id="{1DF336F3-95FC-B212-6499-4393472C7E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8504" y="3493154"/>
            <a:ext cx="1679138" cy="1668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ystem Sybase ICON favicon | FreePNGimg">
            <a:extLst>
              <a:ext uri="{FF2B5EF4-FFF2-40B4-BE49-F238E27FC236}">
                <a16:creationId xmlns:a16="http://schemas.microsoft.com/office/drawing/2014/main" id="{D713CFF1-0883-1799-0AD1-F7D1FF9AC4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7895" y="4869410"/>
            <a:ext cx="1191754" cy="1184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Getting Started with Python FastAPI: A Comprehensive Guide">
            <a:extLst>
              <a:ext uri="{FF2B5EF4-FFF2-40B4-BE49-F238E27FC236}">
                <a16:creationId xmlns:a16="http://schemas.microsoft.com/office/drawing/2014/main" id="{AA4C7F3C-1AAB-031F-0B29-2CB2B30BF6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84" t="12836" r="24908" b="15561"/>
          <a:stretch/>
        </p:blipFill>
        <p:spPr bwMode="auto">
          <a:xfrm>
            <a:off x="5098390" y="2442244"/>
            <a:ext cx="1512025" cy="1444130"/>
          </a:xfrm>
          <a:prstGeom prst="rect">
            <a:avLst/>
          </a:prstGeom>
          <a:solidFill>
            <a:srgbClr val="148F77"/>
          </a:solidFill>
        </p:spPr>
      </p:pic>
      <p:pic>
        <p:nvPicPr>
          <p:cNvPr id="1034" name="Picture 10" descr="Logo of Celery">
            <a:extLst>
              <a:ext uri="{FF2B5EF4-FFF2-40B4-BE49-F238E27FC236}">
                <a16:creationId xmlns:a16="http://schemas.microsoft.com/office/drawing/2014/main" id="{560E5E48-D4D1-E5EE-F710-C385DE1789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702" b="28377"/>
          <a:stretch/>
        </p:blipFill>
        <p:spPr bwMode="auto">
          <a:xfrm>
            <a:off x="5019652" y="3918451"/>
            <a:ext cx="1726564" cy="791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Processing Icon - Free Download Miscellaneous Icons | IconScout">
            <a:extLst>
              <a:ext uri="{FF2B5EF4-FFF2-40B4-BE49-F238E27FC236}">
                <a16:creationId xmlns:a16="http://schemas.microsoft.com/office/drawing/2014/main" id="{0BBAEC72-BAA9-36DB-91D5-53E848C7F8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1603" y="4030104"/>
            <a:ext cx="614303" cy="568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ight Arrow 5">
            <a:extLst>
              <a:ext uri="{FF2B5EF4-FFF2-40B4-BE49-F238E27FC236}">
                <a16:creationId xmlns:a16="http://schemas.microsoft.com/office/drawing/2014/main" id="{F1C079DC-C026-6BE0-B1E8-CF1E4E7B4D6E}"/>
              </a:ext>
            </a:extLst>
          </p:cNvPr>
          <p:cNvSpPr/>
          <p:nvPr/>
        </p:nvSpPr>
        <p:spPr>
          <a:xfrm>
            <a:off x="4258157" y="4016184"/>
            <a:ext cx="577353" cy="693798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0F4DA55-7429-08D4-9BE7-ABBCC90ACE97}"/>
              </a:ext>
            </a:extLst>
          </p:cNvPr>
          <p:cNvSpPr txBox="1"/>
          <p:nvPr/>
        </p:nvSpPr>
        <p:spPr>
          <a:xfrm>
            <a:off x="3117967" y="4963737"/>
            <a:ext cx="653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Ifc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0D2E8B0-9F0F-87FF-BB88-1F65A2C2D501}"/>
              </a:ext>
            </a:extLst>
          </p:cNvPr>
          <p:cNvSpPr txBox="1"/>
          <p:nvPr/>
        </p:nvSpPr>
        <p:spPr>
          <a:xfrm>
            <a:off x="6610415" y="4082743"/>
            <a:ext cx="11504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/>
              <a:t>Celery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907818D-8D0B-82DB-93B7-700A3C6D1E91}"/>
              </a:ext>
            </a:extLst>
          </p:cNvPr>
          <p:cNvSpPr txBox="1"/>
          <p:nvPr/>
        </p:nvSpPr>
        <p:spPr>
          <a:xfrm>
            <a:off x="4912800" y="6106655"/>
            <a:ext cx="1894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PostgreSQL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FB649AB-0BBD-DC1B-F2A1-4D59779E11E6}"/>
              </a:ext>
            </a:extLst>
          </p:cNvPr>
          <p:cNvSpPr txBox="1"/>
          <p:nvPr/>
        </p:nvSpPr>
        <p:spPr>
          <a:xfrm>
            <a:off x="3996007" y="2923955"/>
            <a:ext cx="1150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FastAPI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9F4E071-2B6C-5E4C-1FF2-B1CDFE2748F7}"/>
              </a:ext>
            </a:extLst>
          </p:cNvPr>
          <p:cNvSpPr txBox="1"/>
          <p:nvPr/>
        </p:nvSpPr>
        <p:spPr>
          <a:xfrm>
            <a:off x="6465440" y="5179880"/>
            <a:ext cx="10679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/>
              <a:t>PostGIS</a:t>
            </a:r>
          </a:p>
          <a:p>
            <a:pPr algn="ctr"/>
            <a:r>
              <a:rPr lang="en-US" sz="1600"/>
              <a:t>AGE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3117F6B-7F36-033B-68B5-0BA6620186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88004" y="3667529"/>
            <a:ext cx="850904" cy="1351429"/>
          </a:xfrm>
          <a:prstGeom prst="rect">
            <a:avLst/>
          </a:prstGeom>
        </p:spPr>
      </p:pic>
      <p:pic>
        <p:nvPicPr>
          <p:cNvPr id="3" name="Picture 2" descr="Redis icon - Free download on Iconfinder">
            <a:extLst>
              <a:ext uri="{FF2B5EF4-FFF2-40B4-BE49-F238E27FC236}">
                <a16:creationId xmlns:a16="http://schemas.microsoft.com/office/drawing/2014/main" id="{53205C1A-FED6-D62D-BE7A-9488765C7E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6217" y="3123487"/>
            <a:ext cx="787187" cy="787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7BC19A9-625D-E01D-C923-F06DA62AD0C8}"/>
              </a:ext>
            </a:extLst>
          </p:cNvPr>
          <p:cNvSpPr txBox="1"/>
          <p:nvPr/>
        </p:nvSpPr>
        <p:spPr>
          <a:xfrm>
            <a:off x="7385951" y="3257650"/>
            <a:ext cx="11504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/>
              <a:t>redis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3403745-ACDD-4E3F-E3CD-B18E92B60199}"/>
              </a:ext>
            </a:extLst>
          </p:cNvPr>
          <p:cNvSpPr txBox="1"/>
          <p:nvPr/>
        </p:nvSpPr>
        <p:spPr>
          <a:xfrm>
            <a:off x="7957757" y="5039808"/>
            <a:ext cx="16823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IfcOpenShell</a:t>
            </a:r>
          </a:p>
          <a:p>
            <a:pPr algn="ctr"/>
            <a:r>
              <a:rPr lang="en-US"/>
              <a:t>Ifc2JSON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9B3CFD2C-F0DA-A7A9-F656-76A866D5C352}"/>
              </a:ext>
            </a:extLst>
          </p:cNvPr>
          <p:cNvSpPr/>
          <p:nvPr/>
        </p:nvSpPr>
        <p:spPr>
          <a:xfrm>
            <a:off x="8019308" y="208378"/>
            <a:ext cx="1813578" cy="100037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BAMB</a:t>
            </a:r>
          </a:p>
          <a:p>
            <a:pPr algn="ctr"/>
            <a:r>
              <a:rPr lang="en-US" sz="1200" dirty="0"/>
              <a:t>Buildings as Material Banks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8C7FB158-AFD5-F2BA-C6A1-0B3F253A9DD8}"/>
              </a:ext>
            </a:extLst>
          </p:cNvPr>
          <p:cNvSpPr/>
          <p:nvPr/>
        </p:nvSpPr>
        <p:spPr>
          <a:xfrm>
            <a:off x="6130060" y="208378"/>
            <a:ext cx="1813578" cy="1000379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LCA</a:t>
            </a:r>
          </a:p>
          <a:p>
            <a:pPr algn="ctr"/>
            <a:r>
              <a:rPr lang="en-US" sz="1200" dirty="0"/>
              <a:t>Life Cycle Assessment</a:t>
            </a:r>
          </a:p>
          <a:p>
            <a:pPr algn="ctr"/>
            <a:endParaRPr lang="en-US" sz="1200" dirty="0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A2D5822C-AF21-758E-1D83-89844FB6CE24}"/>
              </a:ext>
            </a:extLst>
          </p:cNvPr>
          <p:cNvSpPr/>
          <p:nvPr/>
        </p:nvSpPr>
        <p:spPr>
          <a:xfrm>
            <a:off x="434205" y="1340210"/>
            <a:ext cx="1813578" cy="1000379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REM</a:t>
            </a:r>
          </a:p>
          <a:p>
            <a:pPr algn="ctr"/>
            <a:r>
              <a:rPr lang="en-US" sz="1200"/>
              <a:t>Real Estate Management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B2FB3172-1F60-D2A7-8F62-5E11C34A8ACE}"/>
              </a:ext>
            </a:extLst>
          </p:cNvPr>
          <p:cNvSpPr/>
          <p:nvPr/>
        </p:nvSpPr>
        <p:spPr>
          <a:xfrm>
            <a:off x="9908556" y="1328606"/>
            <a:ext cx="1813578" cy="1000379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PRA</a:t>
            </a:r>
          </a:p>
          <a:p>
            <a:pPr algn="ctr"/>
            <a:r>
              <a:rPr lang="en-US" sz="1200"/>
              <a:t>Public Revenue Administration</a:t>
            </a:r>
          </a:p>
          <a:p>
            <a:pPr algn="ctr"/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467921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120256-B004-5414-F239-59E3F6731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F51549-00F2-E2C4-1B23-007D61EA00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fr-FR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E871C5E-F705-4942-BE89-C65B4B34A6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09800" y="646059"/>
            <a:ext cx="7772400" cy="5565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4227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DC432D-F89E-623F-B557-BD893640F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B3C47E70-6F05-703E-86A2-65ACB24E74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200" y="1690687"/>
            <a:ext cx="10732008" cy="5065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2568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A4C89-FEB2-E41D-7F4B-B85059047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1E7CC8E2-55DB-A4E3-0687-6F5774F572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199" y="1860152"/>
            <a:ext cx="10515599" cy="4966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4751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05249-711C-1E0D-34B0-F2BC421CA4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5385BC2-6A43-8275-B6D0-160DDB0B00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3344" y="1690688"/>
            <a:ext cx="10141527" cy="5052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8558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5C386C-268D-3057-54AC-25F9F8A46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87A6CC40-FA63-3FEF-D3C0-48F4437EC0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09800" y="1928547"/>
            <a:ext cx="7772400" cy="3000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3610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496F2D-DBB0-0547-DF09-DF9796123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8E2C096C-677E-5126-363D-02BE33A868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09800" y="646059"/>
            <a:ext cx="7772400" cy="5565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3860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ABC77328-9583-7A50-D995-0C2B09E9FF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09800" y="1228705"/>
            <a:ext cx="7772400" cy="4400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8019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9C094A-FE68-7011-79F8-406626633E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4F3E78C-60C7-0AD7-D72C-56E2CD7791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96000" y="3429000"/>
            <a:ext cx="3886199" cy="2830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0529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1E7427A-EE7C-EDFA-D98F-5959401EAF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946905"/>
            <a:ext cx="7772400" cy="4964190"/>
          </a:xfrm>
          <a:prstGeom prst="rect">
            <a:avLst/>
          </a:prstGeom>
        </p:spPr>
      </p:pic>
      <p:pic>
        <p:nvPicPr>
          <p:cNvPr id="1026" name="Picture 2" descr="buildingsmart ids from github.com">
            <a:extLst>
              <a:ext uri="{FF2B5EF4-FFF2-40B4-BE49-F238E27FC236}">
                <a16:creationId xmlns:a16="http://schemas.microsoft.com/office/drawing/2014/main" id="{D296CA91-E0CA-D243-6F14-A00FEBA581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533923" y="6752775"/>
            <a:ext cx="239557" cy="239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DS Logo">
            <a:extLst>
              <a:ext uri="{FF2B5EF4-FFF2-40B4-BE49-F238E27FC236}">
                <a16:creationId xmlns:a16="http://schemas.microsoft.com/office/drawing/2014/main" id="{00CB7129-4FF4-5AA7-7F44-1721E5F431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9369" y="5098377"/>
            <a:ext cx="419865" cy="219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08109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76E5EF0-A327-2C4B-004B-F539339616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276307"/>
            <a:ext cx="7772400" cy="430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2267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1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92270A70-4678-E274-7A6D-C6D88C3823B0}"/>
              </a:ext>
            </a:extLst>
          </p:cNvPr>
          <p:cNvSpPr/>
          <p:nvPr/>
        </p:nvSpPr>
        <p:spPr>
          <a:xfrm>
            <a:off x="2831500" y="1723939"/>
            <a:ext cx="4362450" cy="2608370"/>
          </a:xfrm>
          <a:prstGeom prst="ellipse">
            <a:avLst/>
          </a:prstGeom>
          <a:solidFill>
            <a:schemeClr val="accent4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6A4B089-FDBF-E5AA-AFEB-3FDEBEAEF267}"/>
              </a:ext>
            </a:extLst>
          </p:cNvPr>
          <p:cNvSpPr/>
          <p:nvPr/>
        </p:nvSpPr>
        <p:spPr>
          <a:xfrm>
            <a:off x="8778561" y="2921965"/>
            <a:ext cx="2254370" cy="1800000"/>
          </a:xfrm>
          <a:prstGeom prst="ellipse">
            <a:avLst/>
          </a:prstGeom>
          <a:solidFill>
            <a:schemeClr val="accent4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fr-FR"/>
              <a:t>Public</a:t>
            </a:r>
          </a:p>
          <a:p>
            <a:pPr algn="ctr"/>
            <a:r>
              <a:rPr lang="fr-FR"/>
              <a:t>Administration</a:t>
            </a:r>
          </a:p>
          <a:p>
            <a:pPr algn="ctr"/>
            <a:r>
              <a:rPr lang="fr-FR"/>
              <a:t>SW Tools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ED4846D-B169-A682-F403-FFEBD4F75E4A}"/>
              </a:ext>
            </a:extLst>
          </p:cNvPr>
          <p:cNvSpPr/>
          <p:nvPr/>
        </p:nvSpPr>
        <p:spPr>
          <a:xfrm>
            <a:off x="-969616" y="2921965"/>
            <a:ext cx="2254370" cy="1800000"/>
          </a:xfrm>
          <a:prstGeom prst="ellipse">
            <a:avLst/>
          </a:prstGeom>
          <a:solidFill>
            <a:srgbClr val="0070C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fr-FR" dirty="0"/>
              <a:t>AECO</a:t>
            </a:r>
          </a:p>
          <a:p>
            <a:pPr algn="ctr"/>
            <a:r>
              <a:rPr lang="en-US" noProof="0" dirty="0"/>
              <a:t>Industry</a:t>
            </a:r>
            <a:endParaRPr lang="fr-FR" dirty="0"/>
          </a:p>
          <a:p>
            <a:pPr algn="ctr"/>
            <a:r>
              <a:rPr lang="fr-FR" dirty="0"/>
              <a:t>SW Tools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4471078-4D69-C15C-7ABA-805995C6F17B}"/>
              </a:ext>
            </a:extLst>
          </p:cNvPr>
          <p:cNvSpPr/>
          <p:nvPr/>
        </p:nvSpPr>
        <p:spPr>
          <a:xfrm>
            <a:off x="3775532" y="1799672"/>
            <a:ext cx="2474385" cy="1800000"/>
          </a:xfrm>
          <a:prstGeom prst="ellipse">
            <a:avLst/>
          </a:prstGeom>
          <a:solidFill>
            <a:schemeClr val="accent4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fr-FR" dirty="0"/>
              <a:t>Constituents Portal &amp;</a:t>
            </a:r>
          </a:p>
          <a:p>
            <a:pPr algn="ctr"/>
            <a:r>
              <a:rPr lang="fr-FR" dirty="0"/>
              <a:t>Digital Public Services</a:t>
            </a:r>
          </a:p>
          <a:p>
            <a:pPr algn="ctr"/>
            <a:r>
              <a:rPr lang="fr-FR" dirty="0"/>
              <a:t>Platform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49E52BAA-78CC-FBE0-A05C-7727E143826C}"/>
              </a:ext>
            </a:extLst>
          </p:cNvPr>
          <p:cNvSpPr/>
          <p:nvPr/>
        </p:nvSpPr>
        <p:spPr>
          <a:xfrm>
            <a:off x="3885539" y="3507873"/>
            <a:ext cx="2254370" cy="618068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fr-FR" dirty="0"/>
              <a:t>Integration</a:t>
            </a:r>
          </a:p>
          <a:p>
            <a:pPr algn="ctr"/>
            <a:r>
              <a:rPr lang="fr-FR" dirty="0"/>
              <a:t>Platform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4C6BDC6-88F4-025E-278D-D7DB180775F1}"/>
              </a:ext>
            </a:extLst>
          </p:cNvPr>
          <p:cNvCxnSpPr>
            <a:cxnSpLocks/>
          </p:cNvCxnSpPr>
          <p:nvPr/>
        </p:nvCxnSpPr>
        <p:spPr>
          <a:xfrm flipH="1">
            <a:off x="6128622" y="3651849"/>
            <a:ext cx="2630353" cy="0"/>
          </a:xfrm>
          <a:prstGeom prst="straightConnector1">
            <a:avLst/>
          </a:prstGeom>
          <a:ln w="28575"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99380F1-8312-B81C-A79D-AF234E929CE9}"/>
              </a:ext>
            </a:extLst>
          </p:cNvPr>
          <p:cNvCxnSpPr>
            <a:cxnSpLocks/>
          </p:cNvCxnSpPr>
          <p:nvPr/>
        </p:nvCxnSpPr>
        <p:spPr>
          <a:xfrm>
            <a:off x="6155178" y="3968229"/>
            <a:ext cx="2603797" cy="0"/>
          </a:xfrm>
          <a:prstGeom prst="straightConnector1">
            <a:avLst/>
          </a:prstGeom>
          <a:ln w="28575"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 descr="A building with stairs and ladder&#10;&#10;AI-generated content may be incorrect.">
            <a:extLst>
              <a:ext uri="{FF2B5EF4-FFF2-40B4-BE49-F238E27FC236}">
                <a16:creationId xmlns:a16="http://schemas.microsoft.com/office/drawing/2014/main" id="{C19B9A32-9984-EB86-FFA9-2599829C71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89411" y="4873790"/>
            <a:ext cx="1636162" cy="1495038"/>
          </a:xfrm>
          <a:prstGeom prst="rect">
            <a:avLst/>
          </a:prstGeom>
        </p:spPr>
      </p:pic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456036F5-6788-06EA-A1CE-24BB70F8393C}"/>
              </a:ext>
            </a:extLst>
          </p:cNvPr>
          <p:cNvCxnSpPr>
            <a:cxnSpLocks/>
            <a:stCxn id="32" idx="2"/>
            <a:endCxn id="7" idx="0"/>
          </p:cNvCxnSpPr>
          <p:nvPr/>
        </p:nvCxnSpPr>
        <p:spPr>
          <a:xfrm>
            <a:off x="139290" y="1180387"/>
            <a:ext cx="18279" cy="1741578"/>
          </a:xfrm>
          <a:prstGeom prst="straightConnector1">
            <a:avLst/>
          </a:prstGeom>
          <a:ln w="28575"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634CDE26-A029-7BD7-696E-74944ECB4625}"/>
              </a:ext>
            </a:extLst>
          </p:cNvPr>
          <p:cNvCxnSpPr>
            <a:cxnSpLocks/>
            <a:stCxn id="27" idx="2"/>
            <a:endCxn id="4" idx="0"/>
          </p:cNvCxnSpPr>
          <p:nvPr/>
        </p:nvCxnSpPr>
        <p:spPr>
          <a:xfrm>
            <a:off x="5012724" y="1143064"/>
            <a:ext cx="1" cy="580875"/>
          </a:xfrm>
          <a:prstGeom prst="straightConnector1">
            <a:avLst/>
          </a:prstGeom>
          <a:ln w="28575"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59356941-6F20-DC33-2126-B9847BED5177}"/>
              </a:ext>
            </a:extLst>
          </p:cNvPr>
          <p:cNvCxnSpPr>
            <a:cxnSpLocks/>
            <a:stCxn id="22" idx="2"/>
            <a:endCxn id="6" idx="0"/>
          </p:cNvCxnSpPr>
          <p:nvPr/>
        </p:nvCxnSpPr>
        <p:spPr>
          <a:xfrm>
            <a:off x="9887648" y="1205377"/>
            <a:ext cx="18098" cy="1716588"/>
          </a:xfrm>
          <a:prstGeom prst="straightConnector1">
            <a:avLst/>
          </a:prstGeom>
          <a:ln w="28575"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16107B77-E26C-790E-279B-2087B567DFE9}"/>
              </a:ext>
            </a:extLst>
          </p:cNvPr>
          <p:cNvCxnSpPr>
            <a:cxnSpLocks/>
            <a:stCxn id="32" idx="3"/>
            <a:endCxn id="27" idx="1"/>
          </p:cNvCxnSpPr>
          <p:nvPr/>
        </p:nvCxnSpPr>
        <p:spPr>
          <a:xfrm flipV="1">
            <a:off x="1120251" y="754095"/>
            <a:ext cx="2911511" cy="37323"/>
          </a:xfrm>
          <a:prstGeom prst="straightConnector1">
            <a:avLst/>
          </a:prstGeom>
          <a:ln w="79375" cmpd="tri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96" name="TextBox 4095">
            <a:extLst>
              <a:ext uri="{FF2B5EF4-FFF2-40B4-BE49-F238E27FC236}">
                <a16:creationId xmlns:a16="http://schemas.microsoft.com/office/drawing/2014/main" id="{F71538FF-8529-4BDB-62E7-A9A5B56EC435}"/>
              </a:ext>
            </a:extLst>
          </p:cNvPr>
          <p:cNvSpPr txBox="1"/>
          <p:nvPr/>
        </p:nvSpPr>
        <p:spPr>
          <a:xfrm>
            <a:off x="1547561" y="1810818"/>
            <a:ext cx="1885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Papers &amp; Forms</a:t>
            </a:r>
          </a:p>
        </p:txBody>
      </p:sp>
      <p:cxnSp>
        <p:nvCxnSpPr>
          <p:cNvPr id="4097" name="Straight Arrow Connector 4096">
            <a:extLst>
              <a:ext uri="{FF2B5EF4-FFF2-40B4-BE49-F238E27FC236}">
                <a16:creationId xmlns:a16="http://schemas.microsoft.com/office/drawing/2014/main" id="{896965C9-082D-9B91-BD8E-F18A50EB9CE6}"/>
              </a:ext>
            </a:extLst>
          </p:cNvPr>
          <p:cNvCxnSpPr>
            <a:cxnSpLocks/>
          </p:cNvCxnSpPr>
          <p:nvPr/>
        </p:nvCxnSpPr>
        <p:spPr>
          <a:xfrm flipH="1">
            <a:off x="1266475" y="3651849"/>
            <a:ext cx="2619064" cy="0"/>
          </a:xfrm>
          <a:prstGeom prst="straightConnector1">
            <a:avLst/>
          </a:prstGeom>
          <a:ln w="28575"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99" name="Straight Arrow Connector 4098">
            <a:extLst>
              <a:ext uri="{FF2B5EF4-FFF2-40B4-BE49-F238E27FC236}">
                <a16:creationId xmlns:a16="http://schemas.microsoft.com/office/drawing/2014/main" id="{97D32A40-10AA-DAAC-07A1-581EE9B6D136}"/>
              </a:ext>
            </a:extLst>
          </p:cNvPr>
          <p:cNvCxnSpPr>
            <a:cxnSpLocks/>
          </p:cNvCxnSpPr>
          <p:nvPr/>
        </p:nvCxnSpPr>
        <p:spPr>
          <a:xfrm>
            <a:off x="1266475" y="3968229"/>
            <a:ext cx="2619064" cy="0"/>
          </a:xfrm>
          <a:prstGeom prst="straightConnector1">
            <a:avLst/>
          </a:prstGeom>
          <a:ln w="28575"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01" name="Straight Arrow Connector 45">
            <a:extLst>
              <a:ext uri="{FF2B5EF4-FFF2-40B4-BE49-F238E27FC236}">
                <a16:creationId xmlns:a16="http://schemas.microsoft.com/office/drawing/2014/main" id="{A0FA7F15-68F6-2246-37AB-05BE3D0FAA32}"/>
              </a:ext>
            </a:extLst>
          </p:cNvPr>
          <p:cNvCxnSpPr>
            <a:cxnSpLocks/>
            <a:stCxn id="32" idx="2"/>
            <a:endCxn id="6" idx="0"/>
          </p:cNvCxnSpPr>
          <p:nvPr/>
        </p:nvCxnSpPr>
        <p:spPr>
          <a:xfrm rot="16200000" flipH="1">
            <a:off x="4151729" y="-2832052"/>
            <a:ext cx="1741578" cy="9766456"/>
          </a:xfrm>
          <a:prstGeom prst="curvedConnector3">
            <a:avLst>
              <a:gd name="adj1" fmla="val 26248"/>
            </a:avLst>
          </a:prstGeom>
          <a:ln w="98425" cmpd="tri">
            <a:tailEnd type="triangle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06" name="Cross 4105">
            <a:extLst>
              <a:ext uri="{FF2B5EF4-FFF2-40B4-BE49-F238E27FC236}">
                <a16:creationId xmlns:a16="http://schemas.microsoft.com/office/drawing/2014/main" id="{E2F9E704-C121-0ADC-8230-1236A3C2EBEE}"/>
              </a:ext>
            </a:extLst>
          </p:cNvPr>
          <p:cNvSpPr/>
          <p:nvPr/>
        </p:nvSpPr>
        <p:spPr>
          <a:xfrm rot="18991942">
            <a:off x="1753494" y="3363779"/>
            <a:ext cx="957282" cy="917410"/>
          </a:xfrm>
          <a:prstGeom prst="plus">
            <a:avLst>
              <a:gd name="adj" fmla="val 44649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07" name="TextBox 4106">
            <a:extLst>
              <a:ext uri="{FF2B5EF4-FFF2-40B4-BE49-F238E27FC236}">
                <a16:creationId xmlns:a16="http://schemas.microsoft.com/office/drawing/2014/main" id="{EBF3C058-BCF3-0888-631A-BF076A679411}"/>
              </a:ext>
            </a:extLst>
          </p:cNvPr>
          <p:cNvSpPr txBox="1"/>
          <p:nvPr/>
        </p:nvSpPr>
        <p:spPr>
          <a:xfrm>
            <a:off x="1506049" y="4273532"/>
            <a:ext cx="1542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Integration?</a:t>
            </a:r>
          </a:p>
        </p:txBody>
      </p:sp>
      <p:cxnSp>
        <p:nvCxnSpPr>
          <p:cNvPr id="4108" name="Straight Arrow Connector 45">
            <a:extLst>
              <a:ext uri="{FF2B5EF4-FFF2-40B4-BE49-F238E27FC236}">
                <a16:creationId xmlns:a16="http://schemas.microsoft.com/office/drawing/2014/main" id="{E2C78AA2-07CF-BCAD-626D-F6A034F48507}"/>
              </a:ext>
            </a:extLst>
          </p:cNvPr>
          <p:cNvCxnSpPr>
            <a:cxnSpLocks/>
            <a:stCxn id="32" idx="2"/>
            <a:endCxn id="4" idx="0"/>
          </p:cNvCxnSpPr>
          <p:nvPr/>
        </p:nvCxnSpPr>
        <p:spPr>
          <a:xfrm rot="16200000" flipH="1">
            <a:off x="2304231" y="-984555"/>
            <a:ext cx="543552" cy="4873435"/>
          </a:xfrm>
          <a:prstGeom prst="curvedConnector3">
            <a:avLst>
              <a:gd name="adj1" fmla="val 50000"/>
            </a:avLst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11" name="Straight Arrow Connector 45">
            <a:extLst>
              <a:ext uri="{FF2B5EF4-FFF2-40B4-BE49-F238E27FC236}">
                <a16:creationId xmlns:a16="http://schemas.microsoft.com/office/drawing/2014/main" id="{21488043-4398-904B-6489-BC3109AD75C7}"/>
              </a:ext>
            </a:extLst>
          </p:cNvPr>
          <p:cNvCxnSpPr>
            <a:cxnSpLocks/>
            <a:stCxn id="32" idx="2"/>
            <a:endCxn id="22" idx="2"/>
          </p:cNvCxnSpPr>
          <p:nvPr/>
        </p:nvCxnSpPr>
        <p:spPr>
          <a:xfrm rot="16200000" flipH="1">
            <a:off x="5000974" y="-3681297"/>
            <a:ext cx="24990" cy="9748358"/>
          </a:xfrm>
          <a:prstGeom prst="curvedConnector3">
            <a:avLst>
              <a:gd name="adj1" fmla="val 1014766"/>
            </a:avLst>
          </a:prstGeom>
          <a:ln w="98425" cmpd="tri">
            <a:tailEnd type="triangle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00" name="Picture 4" descr="298,100+ Stack Of Paper Stock Photos, Pictures &amp; Royalty ...">
            <a:extLst>
              <a:ext uri="{FF2B5EF4-FFF2-40B4-BE49-F238E27FC236}">
                <a16:creationId xmlns:a16="http://schemas.microsoft.com/office/drawing/2014/main" id="{6AC7DF66-859B-65D1-4A47-4BF2436B29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7042" y="371369"/>
            <a:ext cx="1636162" cy="1543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F4500CBE-E346-AB03-08AC-739560445F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254" y="852357"/>
            <a:ext cx="952500" cy="939800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547C58F-E260-40E7-608C-892C36146713}"/>
              </a:ext>
            </a:extLst>
          </p:cNvPr>
          <p:cNvSpPr/>
          <p:nvPr/>
        </p:nvSpPr>
        <p:spPr>
          <a:xfrm>
            <a:off x="8906686" y="241070"/>
            <a:ext cx="1961923" cy="964307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 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FD4032B-EF2C-44EC-4A54-984788533C27}"/>
              </a:ext>
            </a:extLst>
          </p:cNvPr>
          <p:cNvGrpSpPr/>
          <p:nvPr/>
        </p:nvGrpSpPr>
        <p:grpSpPr>
          <a:xfrm>
            <a:off x="9154436" y="514525"/>
            <a:ext cx="1380298" cy="658716"/>
            <a:chOff x="3298907" y="2608856"/>
            <a:chExt cx="1380298" cy="658716"/>
          </a:xfrm>
        </p:grpSpPr>
        <p:pic>
          <p:nvPicPr>
            <p:cNvPr id="11" name="Picture 10" descr="Buyer Personas: gli identikit per attrarre i clienti che desiderate -  Mondored S.p.A.">
              <a:extLst>
                <a:ext uri="{FF2B5EF4-FFF2-40B4-BE49-F238E27FC236}">
                  <a16:creationId xmlns:a16="http://schemas.microsoft.com/office/drawing/2014/main" id="{6E3E7422-09A0-729A-8EEE-E4C9C75454D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4029362" y="2608856"/>
              <a:ext cx="649843" cy="6587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13" descr="Buyer Personas: gli identikit per attrarre i clienti che desiderate -  Mondored S.p.A.">
              <a:extLst>
                <a:ext uri="{FF2B5EF4-FFF2-40B4-BE49-F238E27FC236}">
                  <a16:creationId xmlns:a16="http://schemas.microsoft.com/office/drawing/2014/main" id="{CAFB88C7-CEC8-E1A8-8EAE-7E34514A980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3298907" y="2608857"/>
              <a:ext cx="664393" cy="6587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CA714EBC-9A64-FFAC-C27D-52419D2FEE3E}"/>
              </a:ext>
            </a:extLst>
          </p:cNvPr>
          <p:cNvSpPr/>
          <p:nvPr/>
        </p:nvSpPr>
        <p:spPr>
          <a:xfrm>
            <a:off x="4031762" y="241071"/>
            <a:ext cx="1961923" cy="901994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 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8095F68-3864-D451-D8E3-52F4D1097098}"/>
              </a:ext>
            </a:extLst>
          </p:cNvPr>
          <p:cNvGrpSpPr/>
          <p:nvPr/>
        </p:nvGrpSpPr>
        <p:grpSpPr>
          <a:xfrm>
            <a:off x="4318750" y="459893"/>
            <a:ext cx="1380298" cy="663050"/>
            <a:chOff x="3298907" y="3271906"/>
            <a:chExt cx="1380298" cy="663050"/>
          </a:xfrm>
        </p:grpSpPr>
        <p:pic>
          <p:nvPicPr>
            <p:cNvPr id="17" name="Picture 16" descr="Buyer Personas: gli identikit per attrarre i clienti che desiderate -  Mondored S.p.A.">
              <a:extLst>
                <a:ext uri="{FF2B5EF4-FFF2-40B4-BE49-F238E27FC236}">
                  <a16:creationId xmlns:a16="http://schemas.microsoft.com/office/drawing/2014/main" id="{1D4945C6-7088-3633-EDA0-589087BB7D6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3298907" y="3280574"/>
              <a:ext cx="664393" cy="6457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17" descr="Buyer Personas: gli identikit per attrarre i clienti che desiderate -  Mondored S.p.A.">
              <a:extLst>
                <a:ext uri="{FF2B5EF4-FFF2-40B4-BE49-F238E27FC236}">
                  <a16:creationId xmlns:a16="http://schemas.microsoft.com/office/drawing/2014/main" id="{C2546C13-22CD-31C3-C7B2-DBEC50CEDA2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4029362" y="3271906"/>
              <a:ext cx="649843" cy="663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7F2807B7-6F3C-32D4-1ECF-7F4133D00FC3}"/>
              </a:ext>
            </a:extLst>
          </p:cNvPr>
          <p:cNvSpPr/>
          <p:nvPr/>
        </p:nvSpPr>
        <p:spPr>
          <a:xfrm>
            <a:off x="-841672" y="241070"/>
            <a:ext cx="1961923" cy="939318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 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DD062AA-BFC0-4550-90E5-98FBB3764917}"/>
              </a:ext>
            </a:extLst>
          </p:cNvPr>
          <p:cNvGrpSpPr/>
          <p:nvPr/>
        </p:nvGrpSpPr>
        <p:grpSpPr>
          <a:xfrm>
            <a:off x="-521708" y="493909"/>
            <a:ext cx="1380298" cy="670696"/>
            <a:chOff x="3288021" y="3926799"/>
            <a:chExt cx="1380298" cy="670696"/>
          </a:xfrm>
        </p:grpSpPr>
        <p:pic>
          <p:nvPicPr>
            <p:cNvPr id="40" name="Picture 39" descr="Buyer Personas: gli identikit per attrarre i clienti che desiderate -  Mondored S.p.A.">
              <a:extLst>
                <a:ext uri="{FF2B5EF4-FFF2-40B4-BE49-F238E27FC236}">
                  <a16:creationId xmlns:a16="http://schemas.microsoft.com/office/drawing/2014/main" id="{DD631187-7EEF-31D4-1D11-DD874D0E580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3288021" y="3926799"/>
              <a:ext cx="664393" cy="6706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40" descr="Buyer Personas: gli identikit per attrarre i clienti che desiderate -  Mondored S.p.A.">
              <a:extLst>
                <a:ext uri="{FF2B5EF4-FFF2-40B4-BE49-F238E27FC236}">
                  <a16:creationId xmlns:a16="http://schemas.microsoft.com/office/drawing/2014/main" id="{61693A0B-70F4-50C0-21C6-D4EE6B05404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4018476" y="3930622"/>
              <a:ext cx="649843" cy="663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1DFABD67-0485-5A12-2226-B96B441EEADC}"/>
              </a:ext>
            </a:extLst>
          </p:cNvPr>
          <p:cNvCxnSpPr>
            <a:cxnSpLocks/>
            <a:stCxn id="15" idx="2"/>
          </p:cNvCxnSpPr>
          <p:nvPr/>
        </p:nvCxnSpPr>
        <p:spPr>
          <a:xfrm>
            <a:off x="5012724" y="1143065"/>
            <a:ext cx="1" cy="580874"/>
          </a:xfrm>
          <a:prstGeom prst="straightConnector1">
            <a:avLst/>
          </a:prstGeom>
          <a:ln w="28575"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CF700ADA-4C6F-7AEA-B07F-8242C4416E67}"/>
              </a:ext>
            </a:extLst>
          </p:cNvPr>
          <p:cNvSpPr txBox="1"/>
          <p:nvPr/>
        </p:nvSpPr>
        <p:spPr>
          <a:xfrm>
            <a:off x="-849492" y="212478"/>
            <a:ext cx="189346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noProof="0" dirty="0">
                <a:solidFill>
                  <a:schemeClr val="tx2"/>
                </a:solidFill>
              </a:rPr>
              <a:t>AECO Professional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03F4F34-C871-F578-EB85-12ADD86F4A0F}"/>
              </a:ext>
            </a:extLst>
          </p:cNvPr>
          <p:cNvSpPr txBox="1"/>
          <p:nvPr/>
        </p:nvSpPr>
        <p:spPr>
          <a:xfrm>
            <a:off x="4050703" y="212478"/>
            <a:ext cx="189346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noProof="0" dirty="0"/>
              <a:t>Citizen / Enterprise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09DFBC8-D44E-61EF-D115-BE0ED27CF23A}"/>
              </a:ext>
            </a:extLst>
          </p:cNvPr>
          <p:cNvSpPr txBox="1"/>
          <p:nvPr/>
        </p:nvSpPr>
        <p:spPr>
          <a:xfrm>
            <a:off x="8848883" y="212478"/>
            <a:ext cx="210987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noProof="0" dirty="0"/>
              <a:t>Public Service Agent</a:t>
            </a:r>
          </a:p>
        </p:txBody>
      </p:sp>
      <p:pic>
        <p:nvPicPr>
          <p:cNvPr id="47" name="Graphic 46">
            <a:extLst>
              <a:ext uri="{FF2B5EF4-FFF2-40B4-BE49-F238E27FC236}">
                <a16:creationId xmlns:a16="http://schemas.microsoft.com/office/drawing/2014/main" id="{6EB3D841-C807-E79B-EF82-31A135F71BC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643174" y="2954101"/>
            <a:ext cx="5130329" cy="3737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3784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8024D2FB-AC54-732E-5780-233C3EFA2F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37771" y="1998829"/>
            <a:ext cx="7772400" cy="4424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3703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46A2BF8-2330-4606-8106-4CB9EFC696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215176"/>
            <a:ext cx="7772400" cy="4427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6550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2CD73295-E405-E624-9AA5-A002E7067215}"/>
              </a:ext>
            </a:extLst>
          </p:cNvPr>
          <p:cNvSpPr/>
          <p:nvPr/>
        </p:nvSpPr>
        <p:spPr>
          <a:xfrm>
            <a:off x="2831500" y="1723939"/>
            <a:ext cx="4362450" cy="2608370"/>
          </a:xfrm>
          <a:prstGeom prst="ellipse">
            <a:avLst/>
          </a:prstGeom>
          <a:solidFill>
            <a:schemeClr val="accent4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C01A028-4AFA-2903-3AFE-FA865A3E0DD5}"/>
              </a:ext>
            </a:extLst>
          </p:cNvPr>
          <p:cNvSpPr/>
          <p:nvPr/>
        </p:nvSpPr>
        <p:spPr>
          <a:xfrm>
            <a:off x="3564641" y="4837797"/>
            <a:ext cx="2903838" cy="1655078"/>
          </a:xfrm>
          <a:prstGeom prst="roundRect">
            <a:avLst>
              <a:gd name="adj" fmla="val 7996"/>
            </a:avLst>
          </a:prstGeom>
          <a:solidFill>
            <a:srgbClr val="148F77"/>
          </a:solidFill>
          <a:ln w="28575">
            <a:solidFill>
              <a:schemeClr val="bg1"/>
            </a:solidFill>
          </a:ln>
          <a:effectLst>
            <a:glow rad="101600">
              <a:srgbClr val="148F77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b="1"/>
              <a:t>d4SU </a:t>
            </a:r>
          </a:p>
          <a:p>
            <a:pPr algn="ctr"/>
            <a:r>
              <a:rPr lang="fr-FR" sz="2400" b="1"/>
              <a:t>Platform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405B61A-BAB8-6F20-DB1D-A4BAB9C654A3}"/>
              </a:ext>
            </a:extLst>
          </p:cNvPr>
          <p:cNvSpPr/>
          <p:nvPr/>
        </p:nvSpPr>
        <p:spPr>
          <a:xfrm>
            <a:off x="8778561" y="2921965"/>
            <a:ext cx="2254370" cy="1800000"/>
          </a:xfrm>
          <a:prstGeom prst="ellipse">
            <a:avLst/>
          </a:prstGeom>
          <a:solidFill>
            <a:schemeClr val="accent4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fr-FR" dirty="0"/>
              <a:t>Public</a:t>
            </a:r>
          </a:p>
          <a:p>
            <a:pPr algn="ctr"/>
            <a:r>
              <a:rPr lang="fr-FR" dirty="0"/>
              <a:t>Administration</a:t>
            </a:r>
          </a:p>
          <a:p>
            <a:pPr algn="ctr"/>
            <a:r>
              <a:rPr lang="fr-FR" dirty="0"/>
              <a:t>SW Tools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72CE052-7719-E943-15A4-5B30DDB4EAD5}"/>
              </a:ext>
            </a:extLst>
          </p:cNvPr>
          <p:cNvSpPr/>
          <p:nvPr/>
        </p:nvSpPr>
        <p:spPr>
          <a:xfrm>
            <a:off x="-987895" y="2921965"/>
            <a:ext cx="2254370" cy="1800000"/>
          </a:xfrm>
          <a:prstGeom prst="ellipse">
            <a:avLst/>
          </a:prstGeom>
          <a:solidFill>
            <a:srgbClr val="0070C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fr-FR" dirty="0"/>
              <a:t>AECO</a:t>
            </a:r>
          </a:p>
          <a:p>
            <a:pPr algn="ctr"/>
            <a:r>
              <a:rPr lang="en-US" noProof="0" dirty="0"/>
              <a:t>Industry</a:t>
            </a:r>
            <a:endParaRPr lang="fr-FR" dirty="0"/>
          </a:p>
          <a:p>
            <a:pPr algn="ctr"/>
            <a:r>
              <a:rPr lang="fr-FR" dirty="0"/>
              <a:t>SW Tools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7B18C6B-6EB6-7B4E-707A-9424874056E8}"/>
              </a:ext>
            </a:extLst>
          </p:cNvPr>
          <p:cNvSpPr/>
          <p:nvPr/>
        </p:nvSpPr>
        <p:spPr>
          <a:xfrm>
            <a:off x="3775532" y="1799672"/>
            <a:ext cx="2474385" cy="1800000"/>
          </a:xfrm>
          <a:prstGeom prst="ellipse">
            <a:avLst/>
          </a:prstGeom>
          <a:solidFill>
            <a:schemeClr val="accent4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fr-FR" dirty="0"/>
              <a:t>Constituents Portal &amp;</a:t>
            </a:r>
          </a:p>
          <a:p>
            <a:pPr algn="ctr"/>
            <a:r>
              <a:rPr lang="fr-FR" dirty="0"/>
              <a:t>Digital Public Services</a:t>
            </a:r>
          </a:p>
          <a:p>
            <a:pPr algn="ctr"/>
            <a:r>
              <a:rPr lang="fr-FR" dirty="0"/>
              <a:t>Platform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C781BD6D-6353-CF3F-3EF9-39106DB88638}"/>
              </a:ext>
            </a:extLst>
          </p:cNvPr>
          <p:cNvSpPr/>
          <p:nvPr/>
        </p:nvSpPr>
        <p:spPr>
          <a:xfrm>
            <a:off x="3885539" y="3507873"/>
            <a:ext cx="2254370" cy="618068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fr-FR" dirty="0"/>
              <a:t>Integration</a:t>
            </a:r>
          </a:p>
          <a:p>
            <a:pPr algn="ctr"/>
            <a:r>
              <a:rPr lang="fr-FR" dirty="0"/>
              <a:t>Platform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5910935-B7D6-B0DF-69CE-576938327604}"/>
              </a:ext>
            </a:extLst>
          </p:cNvPr>
          <p:cNvCxnSpPr>
            <a:cxnSpLocks/>
          </p:cNvCxnSpPr>
          <p:nvPr/>
        </p:nvCxnSpPr>
        <p:spPr>
          <a:xfrm flipH="1">
            <a:off x="1266475" y="3651849"/>
            <a:ext cx="2619064" cy="0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B5B6D8B-14B2-02BE-8BCB-55C263D5BF3C}"/>
              </a:ext>
            </a:extLst>
          </p:cNvPr>
          <p:cNvCxnSpPr>
            <a:cxnSpLocks/>
          </p:cNvCxnSpPr>
          <p:nvPr/>
        </p:nvCxnSpPr>
        <p:spPr>
          <a:xfrm>
            <a:off x="1266475" y="3968229"/>
            <a:ext cx="2619064" cy="0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65194C6-3B72-F599-9B92-ED8568C94A19}"/>
              </a:ext>
            </a:extLst>
          </p:cNvPr>
          <p:cNvCxnSpPr>
            <a:cxnSpLocks/>
          </p:cNvCxnSpPr>
          <p:nvPr/>
        </p:nvCxnSpPr>
        <p:spPr>
          <a:xfrm flipH="1">
            <a:off x="6128622" y="3651849"/>
            <a:ext cx="2630353" cy="0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D695F73-FA66-C53B-17C2-6580F183F13A}"/>
              </a:ext>
            </a:extLst>
          </p:cNvPr>
          <p:cNvCxnSpPr>
            <a:cxnSpLocks/>
          </p:cNvCxnSpPr>
          <p:nvPr/>
        </p:nvCxnSpPr>
        <p:spPr>
          <a:xfrm>
            <a:off x="6155178" y="3968229"/>
            <a:ext cx="2603797" cy="0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buildingSMART's Technical progress - buildingSMART International">
            <a:extLst>
              <a:ext uri="{FF2B5EF4-FFF2-40B4-BE49-F238E27FC236}">
                <a16:creationId xmlns:a16="http://schemas.microsoft.com/office/drawing/2014/main" id="{9FFB5AF0-C5E9-054B-ACE0-24E51F69DB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3880" y="4052368"/>
            <a:ext cx="968267" cy="900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61" name="Group 2060">
            <a:extLst>
              <a:ext uri="{FF2B5EF4-FFF2-40B4-BE49-F238E27FC236}">
                <a16:creationId xmlns:a16="http://schemas.microsoft.com/office/drawing/2014/main" id="{31A38DD0-1110-30D3-BD77-1922E6DD405D}"/>
              </a:ext>
            </a:extLst>
          </p:cNvPr>
          <p:cNvGrpSpPr/>
          <p:nvPr/>
        </p:nvGrpSpPr>
        <p:grpSpPr>
          <a:xfrm>
            <a:off x="7304233" y="2900524"/>
            <a:ext cx="1105673" cy="527161"/>
            <a:chOff x="7363948" y="2112693"/>
            <a:chExt cx="1105673" cy="527161"/>
          </a:xfrm>
        </p:grpSpPr>
        <p:sp>
          <p:nvSpPr>
            <p:cNvPr id="2060" name="Rectangle 2059">
              <a:extLst>
                <a:ext uri="{FF2B5EF4-FFF2-40B4-BE49-F238E27FC236}">
                  <a16:creationId xmlns:a16="http://schemas.microsoft.com/office/drawing/2014/main" id="{F84B5A58-91D4-4AF4-BD64-F8D064DBE754}"/>
                </a:ext>
              </a:extLst>
            </p:cNvPr>
            <p:cNvSpPr/>
            <p:nvPr/>
          </p:nvSpPr>
          <p:spPr>
            <a:xfrm>
              <a:off x="7363948" y="2112693"/>
              <a:ext cx="1105673" cy="527161"/>
            </a:xfrm>
            <a:prstGeom prst="rect">
              <a:avLst/>
            </a:prstGeom>
            <a:ln>
              <a:solidFill>
                <a:schemeClr val="bg2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42" name="Picture 4" descr="IDS Logo">
              <a:extLst>
                <a:ext uri="{FF2B5EF4-FFF2-40B4-BE49-F238E27FC236}">
                  <a16:creationId xmlns:a16="http://schemas.microsoft.com/office/drawing/2014/main" id="{7DC38DA4-5D39-B552-555B-9F899F9D89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92021" y="2162893"/>
              <a:ext cx="815472" cy="426763"/>
            </a:xfrm>
            <a:prstGeom prst="rect">
              <a:avLst/>
            </a:prstGeom>
            <a:noFill/>
            <a:ln>
              <a:solidFill>
                <a:schemeClr val="bg2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F386596F-2F1A-D8E1-D2E4-D37EEC34AF28}"/>
              </a:ext>
            </a:extLst>
          </p:cNvPr>
          <p:cNvCxnSpPr>
            <a:cxnSpLocks/>
            <a:stCxn id="5" idx="0"/>
            <a:endCxn id="12" idx="2"/>
          </p:cNvCxnSpPr>
          <p:nvPr/>
        </p:nvCxnSpPr>
        <p:spPr>
          <a:xfrm flipH="1" flipV="1">
            <a:off x="5012724" y="4125941"/>
            <a:ext cx="3836" cy="711856"/>
          </a:xfrm>
          <a:prstGeom prst="straightConnector1">
            <a:avLst/>
          </a:prstGeom>
          <a:ln w="28575"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Picture 48" descr="A building with stairs and ladder&#10;&#10;AI-generated content may be incorrect.">
            <a:extLst>
              <a:ext uri="{FF2B5EF4-FFF2-40B4-BE49-F238E27FC236}">
                <a16:creationId xmlns:a16="http://schemas.microsoft.com/office/drawing/2014/main" id="{316146B5-588F-65E5-9AFA-CC3E6B5C88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754242" y="4873790"/>
            <a:ext cx="1636162" cy="1495038"/>
          </a:xfrm>
          <a:prstGeom prst="rect">
            <a:avLst/>
          </a:prstGeom>
        </p:spPr>
      </p:pic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21C3AF8B-A937-B641-E586-A44A3F2C371B}"/>
              </a:ext>
            </a:extLst>
          </p:cNvPr>
          <p:cNvSpPr/>
          <p:nvPr/>
        </p:nvSpPr>
        <p:spPr>
          <a:xfrm>
            <a:off x="8906686" y="241070"/>
            <a:ext cx="1961923" cy="964307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 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B9F26315-6BF9-936A-DBF7-310F31D934B7}"/>
              </a:ext>
            </a:extLst>
          </p:cNvPr>
          <p:cNvGrpSpPr/>
          <p:nvPr/>
        </p:nvGrpSpPr>
        <p:grpSpPr>
          <a:xfrm>
            <a:off x="9154436" y="514525"/>
            <a:ext cx="1380298" cy="658716"/>
            <a:chOff x="3298907" y="2608856"/>
            <a:chExt cx="1380298" cy="658716"/>
          </a:xfrm>
        </p:grpSpPr>
        <p:pic>
          <p:nvPicPr>
            <p:cNvPr id="53" name="Picture 52" descr="Buyer Personas: gli identikit per attrarre i clienti che desiderate -  Mondored S.p.A.">
              <a:extLst>
                <a:ext uri="{FF2B5EF4-FFF2-40B4-BE49-F238E27FC236}">
                  <a16:creationId xmlns:a16="http://schemas.microsoft.com/office/drawing/2014/main" id="{963EA62F-60CA-47BF-810B-767371A9A22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4029362" y="2608856"/>
              <a:ext cx="649843" cy="6587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4" name="Picture 53" descr="Buyer Personas: gli identikit per attrarre i clienti che desiderate -  Mondored S.p.A.">
              <a:extLst>
                <a:ext uri="{FF2B5EF4-FFF2-40B4-BE49-F238E27FC236}">
                  <a16:creationId xmlns:a16="http://schemas.microsoft.com/office/drawing/2014/main" id="{83DBEBE8-8AFA-3672-757C-4F2BBE10F09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3298907" y="2608857"/>
              <a:ext cx="664393" cy="6587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D129CC71-C083-B397-9FD1-4A261DD4F863}"/>
              </a:ext>
            </a:extLst>
          </p:cNvPr>
          <p:cNvSpPr/>
          <p:nvPr/>
        </p:nvSpPr>
        <p:spPr>
          <a:xfrm>
            <a:off x="4031762" y="241071"/>
            <a:ext cx="1961923" cy="901994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 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F5753C64-65EC-A929-0069-123193833F43}"/>
              </a:ext>
            </a:extLst>
          </p:cNvPr>
          <p:cNvGrpSpPr/>
          <p:nvPr/>
        </p:nvGrpSpPr>
        <p:grpSpPr>
          <a:xfrm>
            <a:off x="4318750" y="459893"/>
            <a:ext cx="1380298" cy="663050"/>
            <a:chOff x="3298907" y="3271906"/>
            <a:chExt cx="1380298" cy="663050"/>
          </a:xfrm>
        </p:grpSpPr>
        <p:pic>
          <p:nvPicPr>
            <p:cNvPr id="58" name="Picture 57" descr="Buyer Personas: gli identikit per attrarre i clienti che desiderate -  Mondored S.p.A.">
              <a:extLst>
                <a:ext uri="{FF2B5EF4-FFF2-40B4-BE49-F238E27FC236}">
                  <a16:creationId xmlns:a16="http://schemas.microsoft.com/office/drawing/2014/main" id="{E62901E5-034E-8260-ECFA-829A9C434C3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3298907" y="3280574"/>
              <a:ext cx="664393" cy="6457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9" name="Picture 58" descr="Buyer Personas: gli identikit per attrarre i clienti che desiderate -  Mondored S.p.A.">
              <a:extLst>
                <a:ext uri="{FF2B5EF4-FFF2-40B4-BE49-F238E27FC236}">
                  <a16:creationId xmlns:a16="http://schemas.microsoft.com/office/drawing/2014/main" id="{BA6F21CD-EB6A-AA2A-9791-1ED7E51F477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4029362" y="3271906"/>
              <a:ext cx="649843" cy="663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1" name="Rounded Rectangle 60">
            <a:extLst>
              <a:ext uri="{FF2B5EF4-FFF2-40B4-BE49-F238E27FC236}">
                <a16:creationId xmlns:a16="http://schemas.microsoft.com/office/drawing/2014/main" id="{9463497D-C189-F9C1-D7CC-F51B7066C8FE}"/>
              </a:ext>
            </a:extLst>
          </p:cNvPr>
          <p:cNvSpPr/>
          <p:nvPr/>
        </p:nvSpPr>
        <p:spPr>
          <a:xfrm>
            <a:off x="-841672" y="241070"/>
            <a:ext cx="1961923" cy="939318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 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F04C70D7-DC94-6629-36D3-EB150CB09B27}"/>
              </a:ext>
            </a:extLst>
          </p:cNvPr>
          <p:cNvGrpSpPr/>
          <p:nvPr/>
        </p:nvGrpSpPr>
        <p:grpSpPr>
          <a:xfrm>
            <a:off x="-521708" y="493909"/>
            <a:ext cx="1380298" cy="670696"/>
            <a:chOff x="3288021" y="3926799"/>
            <a:chExt cx="1380298" cy="670696"/>
          </a:xfrm>
        </p:grpSpPr>
        <p:pic>
          <p:nvPicPr>
            <p:cNvPr id="63" name="Picture 62" descr="Buyer Personas: gli identikit per attrarre i clienti che desiderate -  Mondored S.p.A.">
              <a:extLst>
                <a:ext uri="{FF2B5EF4-FFF2-40B4-BE49-F238E27FC236}">
                  <a16:creationId xmlns:a16="http://schemas.microsoft.com/office/drawing/2014/main" id="{E96573C2-ABB2-E8E8-6EA6-08D47EE5F46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3288021" y="3926799"/>
              <a:ext cx="664393" cy="6706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48" name="Picture 2047" descr="Buyer Personas: gli identikit per attrarre i clienti che desiderate -  Mondored S.p.A.">
              <a:extLst>
                <a:ext uri="{FF2B5EF4-FFF2-40B4-BE49-F238E27FC236}">
                  <a16:creationId xmlns:a16="http://schemas.microsoft.com/office/drawing/2014/main" id="{99CA176E-62E8-F571-EC7B-05140350F38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4018476" y="3930622"/>
              <a:ext cx="649843" cy="663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2049" name="Straight Arrow Connector 2048">
            <a:extLst>
              <a:ext uri="{FF2B5EF4-FFF2-40B4-BE49-F238E27FC236}">
                <a16:creationId xmlns:a16="http://schemas.microsoft.com/office/drawing/2014/main" id="{2912E287-3E94-D7BA-9BEC-5E8C72E59163}"/>
              </a:ext>
            </a:extLst>
          </p:cNvPr>
          <p:cNvCxnSpPr>
            <a:cxnSpLocks/>
            <a:stCxn id="61" idx="2"/>
            <a:endCxn id="10" idx="0"/>
          </p:cNvCxnSpPr>
          <p:nvPr/>
        </p:nvCxnSpPr>
        <p:spPr>
          <a:xfrm>
            <a:off x="139290" y="1180388"/>
            <a:ext cx="0" cy="1741577"/>
          </a:xfrm>
          <a:prstGeom prst="straightConnector1">
            <a:avLst/>
          </a:prstGeom>
          <a:ln w="28575"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3" name="Straight Arrow Connector 2052">
            <a:extLst>
              <a:ext uri="{FF2B5EF4-FFF2-40B4-BE49-F238E27FC236}">
                <a16:creationId xmlns:a16="http://schemas.microsoft.com/office/drawing/2014/main" id="{B6942B78-BC8A-F96B-6F36-C6CB954A5222}"/>
              </a:ext>
            </a:extLst>
          </p:cNvPr>
          <p:cNvCxnSpPr>
            <a:cxnSpLocks/>
            <a:stCxn id="56" idx="2"/>
            <a:endCxn id="4" idx="0"/>
          </p:cNvCxnSpPr>
          <p:nvPr/>
        </p:nvCxnSpPr>
        <p:spPr>
          <a:xfrm>
            <a:off x="5012724" y="1143065"/>
            <a:ext cx="1" cy="580874"/>
          </a:xfrm>
          <a:prstGeom prst="straightConnector1">
            <a:avLst/>
          </a:prstGeom>
          <a:ln w="28575"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7" name="Straight Arrow Connector 2056">
            <a:extLst>
              <a:ext uri="{FF2B5EF4-FFF2-40B4-BE49-F238E27FC236}">
                <a16:creationId xmlns:a16="http://schemas.microsoft.com/office/drawing/2014/main" id="{A6792267-8965-55D4-2FDC-A41DEDD77694}"/>
              </a:ext>
            </a:extLst>
          </p:cNvPr>
          <p:cNvCxnSpPr>
            <a:cxnSpLocks/>
            <a:stCxn id="51" idx="2"/>
            <a:endCxn id="8" idx="0"/>
          </p:cNvCxnSpPr>
          <p:nvPr/>
        </p:nvCxnSpPr>
        <p:spPr>
          <a:xfrm>
            <a:off x="9887648" y="1205377"/>
            <a:ext cx="18098" cy="1716588"/>
          </a:xfrm>
          <a:prstGeom prst="straightConnector1">
            <a:avLst/>
          </a:prstGeom>
          <a:ln w="28575"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3" name="TextBox 2072">
            <a:extLst>
              <a:ext uri="{FF2B5EF4-FFF2-40B4-BE49-F238E27FC236}">
                <a16:creationId xmlns:a16="http://schemas.microsoft.com/office/drawing/2014/main" id="{FF93543E-6B28-0AF8-9236-CFEBB9AF8DCE}"/>
              </a:ext>
            </a:extLst>
          </p:cNvPr>
          <p:cNvSpPr txBox="1"/>
          <p:nvPr/>
        </p:nvSpPr>
        <p:spPr>
          <a:xfrm>
            <a:off x="6861333" y="4048703"/>
            <a:ext cx="1643829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noProof="0" dirty="0"/>
              <a:t>Data for Spatial Units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4290989-A13F-9F28-EF68-C9242B3E0318}"/>
              </a:ext>
            </a:extLst>
          </p:cNvPr>
          <p:cNvCxnSpPr>
            <a:cxnSpLocks/>
            <a:stCxn id="6" idx="4"/>
            <a:endCxn id="8" idx="1"/>
          </p:cNvCxnSpPr>
          <p:nvPr/>
        </p:nvCxnSpPr>
        <p:spPr>
          <a:xfrm>
            <a:off x="8233071" y="2037387"/>
            <a:ext cx="875635" cy="1148182"/>
          </a:xfrm>
          <a:prstGeom prst="straightConnector1">
            <a:avLst/>
          </a:prstGeom>
          <a:ln w="28575"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6A3C400-150B-85BE-5B97-2687F54AD617}"/>
              </a:ext>
            </a:extLst>
          </p:cNvPr>
          <p:cNvSpPr txBox="1"/>
          <p:nvPr/>
        </p:nvSpPr>
        <p:spPr>
          <a:xfrm>
            <a:off x="-849492" y="212478"/>
            <a:ext cx="189346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noProof="0" dirty="0">
                <a:solidFill>
                  <a:schemeClr val="tx2"/>
                </a:solidFill>
              </a:rPr>
              <a:t>AECO Professional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83F5048-469B-7B83-0A8C-0C3198241120}"/>
              </a:ext>
            </a:extLst>
          </p:cNvPr>
          <p:cNvSpPr txBox="1"/>
          <p:nvPr/>
        </p:nvSpPr>
        <p:spPr>
          <a:xfrm>
            <a:off x="4050703" y="212478"/>
            <a:ext cx="189346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noProof="0" dirty="0"/>
              <a:t>Citizen / Enterprise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FD3DEA9-F59F-8359-F918-697975560E00}"/>
              </a:ext>
            </a:extLst>
          </p:cNvPr>
          <p:cNvSpPr txBox="1"/>
          <p:nvPr/>
        </p:nvSpPr>
        <p:spPr>
          <a:xfrm>
            <a:off x="8848883" y="212478"/>
            <a:ext cx="210987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noProof="0" dirty="0"/>
              <a:t>Public Service Agent</a:t>
            </a:r>
          </a:p>
        </p:txBody>
      </p:sp>
      <p:pic>
        <p:nvPicPr>
          <p:cNvPr id="25" name="Graphic 24">
            <a:extLst>
              <a:ext uri="{FF2B5EF4-FFF2-40B4-BE49-F238E27FC236}">
                <a16:creationId xmlns:a16="http://schemas.microsoft.com/office/drawing/2014/main" id="{C2495F45-CA38-F02A-5CDC-D0A151F0BDE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643174" y="2954101"/>
            <a:ext cx="5130329" cy="3737215"/>
          </a:xfrm>
          <a:prstGeom prst="rect">
            <a:avLst/>
          </a:prstGeom>
        </p:spPr>
      </p:pic>
      <p:sp>
        <p:nvSpPr>
          <p:cNvPr id="6" name="Regular Pentagon 5">
            <a:extLst>
              <a:ext uri="{FF2B5EF4-FFF2-40B4-BE49-F238E27FC236}">
                <a16:creationId xmlns:a16="http://schemas.microsoft.com/office/drawing/2014/main" id="{5D00CB57-E032-EEB3-9F5A-9EAAC86948A0}"/>
              </a:ext>
            </a:extLst>
          </p:cNvPr>
          <p:cNvSpPr/>
          <p:nvPr/>
        </p:nvSpPr>
        <p:spPr>
          <a:xfrm>
            <a:off x="6465034" y="1023036"/>
            <a:ext cx="2185416" cy="1014354"/>
          </a:xfrm>
          <a:prstGeom prst="pentagon">
            <a:avLst/>
          </a:prstGeom>
          <a:solidFill>
            <a:schemeClr val="accent4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Data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Dictionary</a:t>
            </a:r>
          </a:p>
          <a:p>
            <a:pPr algn="ctr"/>
            <a:endParaRPr lang="en-US" noProof="0" dirty="0">
              <a:ln>
                <a:solidFill>
                  <a:schemeClr val="tx1"/>
                </a:solidFill>
              </a:ln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80C1B55-BAF8-F136-D684-5543E1B57E9F}"/>
              </a:ext>
            </a:extLst>
          </p:cNvPr>
          <p:cNvCxnSpPr>
            <a:cxnSpLocks/>
            <a:stCxn id="10" idx="7"/>
            <a:endCxn id="6" idx="1"/>
          </p:cNvCxnSpPr>
          <p:nvPr/>
        </p:nvCxnSpPr>
        <p:spPr>
          <a:xfrm rot="5400000" flipH="1" flipV="1">
            <a:off x="2813141" y="-466326"/>
            <a:ext cx="1775085" cy="5528706"/>
          </a:xfrm>
          <a:prstGeom prst="bentConnector2">
            <a:avLst/>
          </a:prstGeom>
          <a:ln w="28575"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Group 31">
            <a:extLst>
              <a:ext uri="{FF2B5EF4-FFF2-40B4-BE49-F238E27FC236}">
                <a16:creationId xmlns:a16="http://schemas.microsoft.com/office/drawing/2014/main" id="{45381057-CA76-9B19-010A-4C06938EE1D3}"/>
              </a:ext>
            </a:extLst>
          </p:cNvPr>
          <p:cNvGrpSpPr/>
          <p:nvPr/>
        </p:nvGrpSpPr>
        <p:grpSpPr>
          <a:xfrm>
            <a:off x="1633306" y="3049738"/>
            <a:ext cx="1105673" cy="527161"/>
            <a:chOff x="7363948" y="2112693"/>
            <a:chExt cx="1105673" cy="527161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DA7CC97C-90A4-B12B-01F4-06EDCC4D1BDF}"/>
                </a:ext>
              </a:extLst>
            </p:cNvPr>
            <p:cNvSpPr/>
            <p:nvPr/>
          </p:nvSpPr>
          <p:spPr>
            <a:xfrm>
              <a:off x="7363948" y="2112693"/>
              <a:ext cx="1105673" cy="527161"/>
            </a:xfrm>
            <a:prstGeom prst="rect">
              <a:avLst/>
            </a:prstGeom>
            <a:ln>
              <a:solidFill>
                <a:schemeClr val="bg2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34" name="Picture 4" descr="IDS Logo">
              <a:extLst>
                <a:ext uri="{FF2B5EF4-FFF2-40B4-BE49-F238E27FC236}">
                  <a16:creationId xmlns:a16="http://schemas.microsoft.com/office/drawing/2014/main" id="{CEEB729A-F197-7AA6-EDC7-2D90782D3C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92021" y="2162893"/>
              <a:ext cx="815472" cy="426763"/>
            </a:xfrm>
            <a:prstGeom prst="rect">
              <a:avLst/>
            </a:prstGeom>
            <a:noFill/>
            <a:ln>
              <a:solidFill>
                <a:schemeClr val="bg2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" name="Picture 4" descr="BIM Collaboration Format - buildingSMART International">
            <a:extLst>
              <a:ext uri="{FF2B5EF4-FFF2-40B4-BE49-F238E27FC236}">
                <a16:creationId xmlns:a16="http://schemas.microsoft.com/office/drawing/2014/main" id="{43C933A9-D59D-8E1E-61A6-650C3F660D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232" b="28110"/>
          <a:stretch/>
        </p:blipFill>
        <p:spPr bwMode="auto">
          <a:xfrm>
            <a:off x="1633306" y="2477190"/>
            <a:ext cx="1105673" cy="499562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34638814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367DAA53-D0D4-F415-45D9-A9D4B70F7318}"/>
              </a:ext>
            </a:extLst>
          </p:cNvPr>
          <p:cNvSpPr/>
          <p:nvPr/>
        </p:nvSpPr>
        <p:spPr>
          <a:xfrm rot="5400000">
            <a:off x="10667563" y="3054595"/>
            <a:ext cx="1260894" cy="1521280"/>
          </a:xfrm>
          <a:prstGeom prst="roundRect">
            <a:avLst>
              <a:gd name="adj" fmla="val 1876"/>
            </a:avLst>
          </a:prstGeom>
          <a:solidFill>
            <a:srgbClr val="5725D7">
              <a:alpha val="50196"/>
            </a:srgbClr>
          </a:solidFill>
          <a:ln w="285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noProof="0" dirty="0"/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07D332A7-DCA2-4CB7-DCF4-CFE9B8057030}"/>
              </a:ext>
            </a:extLst>
          </p:cNvPr>
          <p:cNvSpPr/>
          <p:nvPr/>
        </p:nvSpPr>
        <p:spPr>
          <a:xfrm>
            <a:off x="7948989" y="4445679"/>
            <a:ext cx="4109661" cy="1799999"/>
          </a:xfrm>
          <a:prstGeom prst="roundRect">
            <a:avLst>
              <a:gd name="adj" fmla="val 792"/>
            </a:avLst>
          </a:prstGeom>
          <a:solidFill>
            <a:srgbClr val="5725D7">
              <a:alpha val="49804"/>
            </a:srgbClr>
          </a:solidFill>
          <a:ln w="285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noProof="0" dirty="0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6B72931D-53D4-228E-1FF9-8AD6BFEF22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12940" y="3326204"/>
            <a:ext cx="3746163" cy="2728912"/>
          </a:xfrm>
          <a:prstGeom prst="rect">
            <a:avLst/>
          </a:prstGeom>
        </p:spPr>
      </p:pic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361945B0-62F1-A059-16C6-DBBFEE674BA7}"/>
              </a:ext>
            </a:extLst>
          </p:cNvPr>
          <p:cNvSpPr/>
          <p:nvPr/>
        </p:nvSpPr>
        <p:spPr>
          <a:xfrm>
            <a:off x="5176012" y="877987"/>
            <a:ext cx="2424431" cy="420748"/>
          </a:xfrm>
          <a:prstGeom prst="roundRect">
            <a:avLst/>
          </a:prstGeom>
          <a:solidFill>
            <a:schemeClr val="accent4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noProof="0" dirty="0"/>
              <a:t>Requirements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5C3C3DC-3B81-DD17-A0B4-C269F158E69D}"/>
              </a:ext>
            </a:extLst>
          </p:cNvPr>
          <p:cNvSpPr/>
          <p:nvPr/>
        </p:nvSpPr>
        <p:spPr>
          <a:xfrm>
            <a:off x="332897" y="2487936"/>
            <a:ext cx="2254370" cy="1800000"/>
          </a:xfrm>
          <a:prstGeom prst="ellipse">
            <a:avLst/>
          </a:prstGeom>
          <a:solidFill>
            <a:srgbClr val="0070C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fr-FR" dirty="0"/>
              <a:t>AECO</a:t>
            </a:r>
          </a:p>
          <a:p>
            <a:pPr algn="ctr"/>
            <a:r>
              <a:rPr lang="en-US" noProof="0" dirty="0"/>
              <a:t>Industry</a:t>
            </a:r>
            <a:endParaRPr lang="fr-FR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1730A85-9F5C-790E-D812-4E867A929207}"/>
              </a:ext>
            </a:extLst>
          </p:cNvPr>
          <p:cNvCxnSpPr>
            <a:cxnSpLocks/>
            <a:stCxn id="16" idx="1"/>
            <a:endCxn id="17" idx="0"/>
          </p:cNvCxnSpPr>
          <p:nvPr/>
        </p:nvCxnSpPr>
        <p:spPr>
          <a:xfrm rot="10800000" flipV="1">
            <a:off x="1460082" y="1088360"/>
            <a:ext cx="3715930" cy="1399575"/>
          </a:xfrm>
          <a:prstGeom prst="bentConnector2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CAABC7C-C9F6-2F01-4C6A-BC862FAE42D7}"/>
              </a:ext>
            </a:extLst>
          </p:cNvPr>
          <p:cNvGrpSpPr/>
          <p:nvPr/>
        </p:nvGrpSpPr>
        <p:grpSpPr>
          <a:xfrm>
            <a:off x="2894488" y="540747"/>
            <a:ext cx="1619572" cy="935091"/>
            <a:chOff x="6850050" y="1704763"/>
            <a:chExt cx="1619572" cy="935091"/>
          </a:xfrm>
          <a:solidFill>
            <a:schemeClr val="bg1"/>
          </a:solidFill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4367E08-3FAE-1A0D-F862-D0F58AEB94A9}"/>
                </a:ext>
              </a:extLst>
            </p:cNvPr>
            <p:cNvSpPr/>
            <p:nvPr/>
          </p:nvSpPr>
          <p:spPr>
            <a:xfrm>
              <a:off x="6850050" y="1704763"/>
              <a:ext cx="1619572" cy="935091"/>
            </a:xfrm>
            <a:prstGeom prst="rect">
              <a:avLst/>
            </a:prstGeom>
            <a:grpFill/>
            <a:ln>
              <a:solidFill>
                <a:schemeClr val="bg2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15" name="Picture 4" descr="IDS Logo">
              <a:extLst>
                <a:ext uri="{FF2B5EF4-FFF2-40B4-BE49-F238E27FC236}">
                  <a16:creationId xmlns:a16="http://schemas.microsoft.com/office/drawing/2014/main" id="{68E50D56-5A9C-4487-2C6D-29765AEF11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79767" y="1852205"/>
              <a:ext cx="1421032" cy="743672"/>
            </a:xfrm>
            <a:prstGeom prst="rect">
              <a:avLst/>
            </a:prstGeom>
            <a:grpFill/>
            <a:ln>
              <a:solidFill>
                <a:schemeClr val="bg2"/>
              </a:solidFill>
            </a:ln>
          </p:spPr>
        </p:pic>
      </p:grp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9EAACFD7-739B-6885-4DE9-831A0F9FFCC4}"/>
              </a:ext>
            </a:extLst>
          </p:cNvPr>
          <p:cNvSpPr/>
          <p:nvPr/>
        </p:nvSpPr>
        <p:spPr>
          <a:xfrm>
            <a:off x="4656966" y="4609494"/>
            <a:ext cx="1963613" cy="1655078"/>
          </a:xfrm>
          <a:prstGeom prst="roundRect">
            <a:avLst>
              <a:gd name="adj" fmla="val 7996"/>
            </a:avLst>
          </a:prstGeom>
          <a:solidFill>
            <a:srgbClr val="148F77"/>
          </a:solidFill>
          <a:ln w="28575">
            <a:solidFill>
              <a:schemeClr val="bg1"/>
            </a:solidFill>
          </a:ln>
          <a:effectLst>
            <a:glow rad="101600">
              <a:srgbClr val="148F77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d4SU</a:t>
            </a:r>
          </a:p>
          <a:p>
            <a:pPr algn="ctr"/>
            <a:r>
              <a:rPr lang="fr-FR" dirty="0"/>
              <a:t>Check </a:t>
            </a:r>
          </a:p>
          <a:p>
            <a:pPr algn="ctr"/>
            <a:r>
              <a:rPr lang="fr-FR" dirty="0"/>
              <a:t>IFC|IDS</a:t>
            </a:r>
          </a:p>
          <a:p>
            <a:pPr algn="ctr"/>
            <a:r>
              <a:rPr lang="fr-FR" dirty="0"/>
              <a:t> &amp; Process IFC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10BA4FB-D2D0-0DD0-1D15-B22B4DC795D1}"/>
              </a:ext>
            </a:extLst>
          </p:cNvPr>
          <p:cNvCxnSpPr>
            <a:cxnSpLocks/>
            <a:stCxn id="17" idx="4"/>
            <a:endCxn id="22" idx="1"/>
          </p:cNvCxnSpPr>
          <p:nvPr/>
        </p:nvCxnSpPr>
        <p:spPr>
          <a:xfrm rot="16200000" flipH="1">
            <a:off x="2483976" y="3264042"/>
            <a:ext cx="1149097" cy="3196884"/>
          </a:xfrm>
          <a:prstGeom prst="bentConnector2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" descr="buildingSMART's Technical progress - buildingSMART International">
            <a:extLst>
              <a:ext uri="{FF2B5EF4-FFF2-40B4-BE49-F238E27FC236}">
                <a16:creationId xmlns:a16="http://schemas.microsoft.com/office/drawing/2014/main" id="{A842D384-286E-32FD-EBCF-8E9A5D0DA9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6967" y="4925104"/>
            <a:ext cx="1142403" cy="1062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38A27C6D-4DFF-159E-09A0-AC82B09993FD}"/>
              </a:ext>
            </a:extLst>
          </p:cNvPr>
          <p:cNvSpPr/>
          <p:nvPr/>
        </p:nvSpPr>
        <p:spPr>
          <a:xfrm>
            <a:off x="8197970" y="2529000"/>
            <a:ext cx="2254370" cy="1800000"/>
          </a:xfrm>
          <a:prstGeom prst="ellipse">
            <a:avLst/>
          </a:prstGeom>
          <a:solidFill>
            <a:schemeClr val="accent4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fr-FR" dirty="0"/>
              <a:t>Public</a:t>
            </a:r>
          </a:p>
          <a:p>
            <a:pPr algn="ctr"/>
            <a:r>
              <a:rPr lang="fr-FR" dirty="0"/>
              <a:t>Administration</a:t>
            </a:r>
          </a:p>
        </p:txBody>
      </p:sp>
      <p:cxnSp>
        <p:nvCxnSpPr>
          <p:cNvPr id="32" name="Straight Arrow Connector 22">
            <a:extLst>
              <a:ext uri="{FF2B5EF4-FFF2-40B4-BE49-F238E27FC236}">
                <a16:creationId xmlns:a16="http://schemas.microsoft.com/office/drawing/2014/main" id="{737AB346-C1A8-0DF8-E919-13D0388BEA2F}"/>
              </a:ext>
            </a:extLst>
          </p:cNvPr>
          <p:cNvCxnSpPr>
            <a:cxnSpLocks/>
            <a:stCxn id="22" idx="0"/>
            <a:endCxn id="17" idx="6"/>
          </p:cNvCxnSpPr>
          <p:nvPr/>
        </p:nvCxnSpPr>
        <p:spPr>
          <a:xfrm rot="16200000" flipV="1">
            <a:off x="3502241" y="2472962"/>
            <a:ext cx="1221558" cy="3051506"/>
          </a:xfrm>
          <a:prstGeom prst="bentConnector2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22">
            <a:extLst>
              <a:ext uri="{FF2B5EF4-FFF2-40B4-BE49-F238E27FC236}">
                <a16:creationId xmlns:a16="http://schemas.microsoft.com/office/drawing/2014/main" id="{D800E7A6-C9D3-87A8-E300-6851F756A5FC}"/>
              </a:ext>
            </a:extLst>
          </p:cNvPr>
          <p:cNvCxnSpPr>
            <a:cxnSpLocks/>
            <a:stCxn id="22" idx="3"/>
            <a:endCxn id="31" idx="2"/>
          </p:cNvCxnSpPr>
          <p:nvPr/>
        </p:nvCxnSpPr>
        <p:spPr>
          <a:xfrm flipV="1">
            <a:off x="6620579" y="3429000"/>
            <a:ext cx="1577391" cy="2008033"/>
          </a:xfrm>
          <a:prstGeom prst="bentConnector3">
            <a:avLst>
              <a:gd name="adj1" fmla="val 50000"/>
            </a:avLst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gular Pentagon 39">
            <a:extLst>
              <a:ext uri="{FF2B5EF4-FFF2-40B4-BE49-F238E27FC236}">
                <a16:creationId xmlns:a16="http://schemas.microsoft.com/office/drawing/2014/main" id="{ADDF2D9B-8838-CD1E-A308-280FD32A6915}"/>
              </a:ext>
            </a:extLst>
          </p:cNvPr>
          <p:cNvSpPr/>
          <p:nvPr/>
        </p:nvSpPr>
        <p:spPr>
          <a:xfrm>
            <a:off x="5294855" y="1788147"/>
            <a:ext cx="2185416" cy="1014354"/>
          </a:xfrm>
          <a:prstGeom prst="pentagon">
            <a:avLst/>
          </a:prstGeom>
          <a:solidFill>
            <a:schemeClr val="accent4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Data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Dictionary</a:t>
            </a:r>
          </a:p>
          <a:p>
            <a:pPr algn="ctr"/>
            <a:endParaRPr lang="en-US" noProof="0" dirty="0">
              <a:ln>
                <a:solidFill>
                  <a:schemeClr val="tx1"/>
                </a:solidFill>
              </a:ln>
            </a:endParaRPr>
          </a:p>
        </p:txBody>
      </p:sp>
      <p:pic>
        <p:nvPicPr>
          <p:cNvPr id="1028" name="Picture 4" descr="BIM Collaboration Format - buildingSMART International">
            <a:extLst>
              <a:ext uri="{FF2B5EF4-FFF2-40B4-BE49-F238E27FC236}">
                <a16:creationId xmlns:a16="http://schemas.microsoft.com/office/drawing/2014/main" id="{6332BFBA-21EA-0532-D9B1-17FDB5A94E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232" b="28110"/>
          <a:stretch/>
        </p:blipFill>
        <p:spPr bwMode="auto">
          <a:xfrm>
            <a:off x="2856967" y="2888105"/>
            <a:ext cx="1800000" cy="893850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45" name="Straight Arrow Connector 22">
            <a:extLst>
              <a:ext uri="{FF2B5EF4-FFF2-40B4-BE49-F238E27FC236}">
                <a16:creationId xmlns:a16="http://schemas.microsoft.com/office/drawing/2014/main" id="{42306487-7C3D-4B90-410D-34C58B9FCA75}"/>
              </a:ext>
            </a:extLst>
          </p:cNvPr>
          <p:cNvCxnSpPr>
            <a:cxnSpLocks/>
            <a:stCxn id="51" idx="1"/>
            <a:endCxn id="16" idx="3"/>
          </p:cNvCxnSpPr>
          <p:nvPr/>
        </p:nvCxnSpPr>
        <p:spPr>
          <a:xfrm rot="16200000" flipV="1">
            <a:off x="8401014" y="287791"/>
            <a:ext cx="2096427" cy="3697567"/>
          </a:xfrm>
          <a:prstGeom prst="bentConnector2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5" name="Straight Arrow Connector 22">
            <a:extLst>
              <a:ext uri="{FF2B5EF4-FFF2-40B4-BE49-F238E27FC236}">
                <a16:creationId xmlns:a16="http://schemas.microsoft.com/office/drawing/2014/main" id="{1E7AA367-8965-A05B-AB7F-5E604645FF57}"/>
              </a:ext>
            </a:extLst>
          </p:cNvPr>
          <p:cNvCxnSpPr>
            <a:cxnSpLocks/>
            <a:stCxn id="40" idx="0"/>
            <a:endCxn id="16" idx="2"/>
          </p:cNvCxnSpPr>
          <p:nvPr/>
        </p:nvCxnSpPr>
        <p:spPr>
          <a:xfrm rot="5400000" flipH="1" flipV="1">
            <a:off x="6143189" y="1543109"/>
            <a:ext cx="489412" cy="665"/>
          </a:xfrm>
          <a:prstGeom prst="bentConnector3">
            <a:avLst>
              <a:gd name="adj1" fmla="val 50000"/>
            </a:avLst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66" name="Group 1065">
            <a:extLst>
              <a:ext uri="{FF2B5EF4-FFF2-40B4-BE49-F238E27FC236}">
                <a16:creationId xmlns:a16="http://schemas.microsoft.com/office/drawing/2014/main" id="{445AD9F9-F635-94FE-8647-BAAC99EFDEF6}"/>
              </a:ext>
            </a:extLst>
          </p:cNvPr>
          <p:cNvGrpSpPr/>
          <p:nvPr/>
        </p:nvGrpSpPr>
        <p:grpSpPr>
          <a:xfrm>
            <a:off x="6952074" y="3948084"/>
            <a:ext cx="914400" cy="914400"/>
            <a:chOff x="6149328" y="3343649"/>
            <a:chExt cx="914400" cy="914400"/>
          </a:xfrm>
        </p:grpSpPr>
        <p:sp>
          <p:nvSpPr>
            <p:cNvPr id="1064" name="Rectangle 1063">
              <a:extLst>
                <a:ext uri="{FF2B5EF4-FFF2-40B4-BE49-F238E27FC236}">
                  <a16:creationId xmlns:a16="http://schemas.microsoft.com/office/drawing/2014/main" id="{16549D9E-4F63-C93E-4B59-0BA9B14443AD}"/>
                </a:ext>
              </a:extLst>
            </p:cNvPr>
            <p:cNvSpPr/>
            <p:nvPr/>
          </p:nvSpPr>
          <p:spPr>
            <a:xfrm>
              <a:off x="6284686" y="3436257"/>
              <a:ext cx="638629" cy="714829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1063" name="Graphic 1062" descr="Checkbox Ticked with solid fill">
              <a:extLst>
                <a:ext uri="{FF2B5EF4-FFF2-40B4-BE49-F238E27FC236}">
                  <a16:creationId xmlns:a16="http://schemas.microsoft.com/office/drawing/2014/main" id="{32F8D771-99B5-5A90-9F56-00419376846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149328" y="3343649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72338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FF8626-B2D2-8054-EDE0-CC0293627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F4ABB95-AD1A-FD6D-E919-52E588BB8AFB}"/>
              </a:ext>
            </a:extLst>
          </p:cNvPr>
          <p:cNvSpPr/>
          <p:nvPr/>
        </p:nvSpPr>
        <p:spPr>
          <a:xfrm>
            <a:off x="8198552" y="2893173"/>
            <a:ext cx="1603719" cy="855197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DBL</a:t>
            </a:r>
          </a:p>
          <a:p>
            <a:pPr algn="ctr"/>
            <a:r>
              <a:rPr lang="en-US" sz="1200" dirty="0"/>
              <a:t>Digital Building LogBook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D0134AA-F7C1-2475-6D1B-CF2D9A409398}"/>
              </a:ext>
            </a:extLst>
          </p:cNvPr>
          <p:cNvSpPr/>
          <p:nvPr/>
        </p:nvSpPr>
        <p:spPr>
          <a:xfrm>
            <a:off x="8198552" y="3848933"/>
            <a:ext cx="1603719" cy="855197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DBP</a:t>
            </a:r>
          </a:p>
          <a:p>
            <a:pPr algn="ctr"/>
            <a:r>
              <a:rPr lang="en-US" sz="1200" dirty="0"/>
              <a:t>Digital Building Permit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B070868-AF40-FFCD-6EFB-2C395AB3AD05}"/>
              </a:ext>
            </a:extLst>
          </p:cNvPr>
          <p:cNvSpPr/>
          <p:nvPr/>
        </p:nvSpPr>
        <p:spPr>
          <a:xfrm>
            <a:off x="8198553" y="5752265"/>
            <a:ext cx="1603719" cy="85519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EPC</a:t>
            </a:r>
          </a:p>
          <a:p>
            <a:pPr algn="ctr"/>
            <a:r>
              <a:rPr lang="en-US" sz="1200" dirty="0"/>
              <a:t>Energy Performance Certificate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05EE2E6-7BFE-D210-68B0-88C6E7D51423}"/>
              </a:ext>
            </a:extLst>
          </p:cNvPr>
          <p:cNvSpPr/>
          <p:nvPr/>
        </p:nvSpPr>
        <p:spPr>
          <a:xfrm>
            <a:off x="6392091" y="4800599"/>
            <a:ext cx="1603719" cy="855197"/>
          </a:xfrm>
          <a:prstGeom prst="roundRect">
            <a:avLst/>
          </a:prstGeom>
          <a:solidFill>
            <a:srgbClr val="FF85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3DC</a:t>
            </a:r>
          </a:p>
          <a:p>
            <a:pPr algn="ctr"/>
            <a:r>
              <a:rPr lang="en-US" sz="1200" dirty="0"/>
              <a:t>3D </a:t>
            </a:r>
            <a:r>
              <a:rPr lang="en-US" sz="1200" dirty="0" err="1"/>
              <a:t>Cadastre</a:t>
            </a:r>
            <a:endParaRPr lang="en-US" sz="1200" dirty="0"/>
          </a:p>
          <a:p>
            <a:pPr algn="ctr"/>
            <a:endParaRPr lang="en-US" sz="1200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DD686357-2109-541B-3526-EE6D7D32D967}"/>
              </a:ext>
            </a:extLst>
          </p:cNvPr>
          <p:cNvSpPr/>
          <p:nvPr/>
        </p:nvSpPr>
        <p:spPr>
          <a:xfrm>
            <a:off x="6398722" y="5752265"/>
            <a:ext cx="1603719" cy="855197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BAMB</a:t>
            </a:r>
          </a:p>
          <a:p>
            <a:pPr algn="ctr"/>
            <a:r>
              <a:rPr lang="en-US" sz="1200" dirty="0"/>
              <a:t>Buildings as Material Banks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5C553450-F8BC-1F78-9939-E733999399E1}"/>
              </a:ext>
            </a:extLst>
          </p:cNvPr>
          <p:cNvSpPr/>
          <p:nvPr/>
        </p:nvSpPr>
        <p:spPr>
          <a:xfrm>
            <a:off x="4598892" y="4800599"/>
            <a:ext cx="1603719" cy="855197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LCA</a:t>
            </a:r>
          </a:p>
          <a:p>
            <a:pPr algn="ctr"/>
            <a:r>
              <a:rPr lang="en-US" sz="1200" dirty="0"/>
              <a:t>Life Cycle Assessment</a:t>
            </a:r>
          </a:p>
          <a:p>
            <a:pPr algn="ctr"/>
            <a:endParaRPr lang="en-US" sz="1200" dirty="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95937AAF-928D-07C2-3B05-E2A49E37940E}"/>
              </a:ext>
            </a:extLst>
          </p:cNvPr>
          <p:cNvSpPr/>
          <p:nvPr/>
        </p:nvSpPr>
        <p:spPr>
          <a:xfrm>
            <a:off x="4598892" y="5752265"/>
            <a:ext cx="1603719" cy="855197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REM</a:t>
            </a:r>
          </a:p>
          <a:p>
            <a:pPr algn="ctr"/>
            <a:r>
              <a:rPr lang="en-US" sz="1200"/>
              <a:t>Real Estate Management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90B3E48C-AFAF-5336-BA52-F21FD22CD31E}"/>
              </a:ext>
            </a:extLst>
          </p:cNvPr>
          <p:cNvSpPr/>
          <p:nvPr/>
        </p:nvSpPr>
        <p:spPr>
          <a:xfrm>
            <a:off x="8198553" y="4800599"/>
            <a:ext cx="1603719" cy="855197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PRA</a:t>
            </a:r>
          </a:p>
          <a:p>
            <a:pPr algn="ctr"/>
            <a:r>
              <a:rPr lang="en-US" sz="1200" dirty="0"/>
              <a:t>Public Revenue Administration</a:t>
            </a:r>
          </a:p>
          <a:p>
            <a:pPr algn="ctr"/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8188848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D779CF4A-C025-9D70-6F27-48456A4AB54B}"/>
              </a:ext>
            </a:extLst>
          </p:cNvPr>
          <p:cNvSpPr/>
          <p:nvPr/>
        </p:nvSpPr>
        <p:spPr>
          <a:xfrm>
            <a:off x="4227122" y="3867273"/>
            <a:ext cx="2261708" cy="2266122"/>
          </a:xfrm>
          <a:prstGeom prst="wedgeRoundRectCallout">
            <a:avLst>
              <a:gd name="adj1" fmla="val 65979"/>
              <a:gd name="adj2" fmla="val -19999"/>
              <a:gd name="adj3" fmla="val 16667"/>
            </a:avLst>
          </a:prstGeom>
          <a:solidFill>
            <a:srgbClr val="148F77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noProof="0" dirty="0">
                <a:solidFill>
                  <a:schemeClr val="bg1"/>
                </a:solidFill>
              </a:rPr>
              <a:t>d4SU</a:t>
            </a: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endParaRPr lang="en-US" noProof="0" dirty="0">
              <a:solidFill>
                <a:schemeClr val="bg1"/>
              </a:solidFill>
            </a:endParaRP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endParaRPr lang="en-US" noProof="0" dirty="0">
              <a:solidFill>
                <a:schemeClr val="bg1"/>
              </a:solidFill>
            </a:endParaRP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r>
              <a:rPr lang="en-US" noProof="0" dirty="0">
                <a:solidFill>
                  <a:schemeClr val="bg1"/>
                </a:solidFill>
              </a:rPr>
              <a:t>Convert to IFC</a:t>
            </a:r>
          </a:p>
        </p:txBody>
      </p:sp>
      <p:pic>
        <p:nvPicPr>
          <p:cNvPr id="4" name="Picture 2" descr="buildingSMART International – openBIM Forum EU">
            <a:extLst>
              <a:ext uri="{FF2B5EF4-FFF2-40B4-BE49-F238E27FC236}">
                <a16:creationId xmlns:a16="http://schemas.microsoft.com/office/drawing/2014/main" id="{546A57F2-9169-E21E-FC19-C34994E565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9727" y="4252106"/>
            <a:ext cx="1313285" cy="1305065"/>
          </a:xfrm>
          <a:prstGeom prst="rect">
            <a:avLst/>
          </a:prstGeom>
          <a:noFill/>
          <a:ln w="28575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726AD137-4F2A-B5AC-C14E-A4C315A9583A}"/>
              </a:ext>
            </a:extLst>
          </p:cNvPr>
          <p:cNvSpPr/>
          <p:nvPr/>
        </p:nvSpPr>
        <p:spPr>
          <a:xfrm>
            <a:off x="1501681" y="3867273"/>
            <a:ext cx="2310624" cy="2266122"/>
          </a:xfrm>
          <a:prstGeom prst="wedgeRoundRectCallout">
            <a:avLst>
              <a:gd name="adj1" fmla="val 63262"/>
              <a:gd name="adj2" fmla="val -18331"/>
              <a:gd name="adj3" fmla="val 16667"/>
            </a:avLst>
          </a:prstGeom>
          <a:solidFill>
            <a:srgbClr val="5725D7"/>
          </a:solidFill>
          <a:ln w="28575"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noProof="0" dirty="0">
                <a:solidFill>
                  <a:schemeClr val="bg1"/>
                </a:solidFill>
              </a:rPr>
              <a:t>Custom Tool</a:t>
            </a:r>
          </a:p>
          <a:p>
            <a:pPr algn="ctr"/>
            <a:endParaRPr lang="en-US" noProof="0" dirty="0">
              <a:solidFill>
                <a:schemeClr val="bg1"/>
              </a:solidFill>
            </a:endParaRPr>
          </a:p>
          <a:p>
            <a:pPr algn="ctr"/>
            <a:endParaRPr lang="en-US" noProof="0" dirty="0">
              <a:solidFill>
                <a:schemeClr val="bg1"/>
              </a:solidFill>
            </a:endParaRP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endParaRPr lang="en-US" noProof="0" dirty="0">
              <a:solidFill>
                <a:schemeClr val="bg1"/>
              </a:solidFill>
            </a:endParaRPr>
          </a:p>
          <a:p>
            <a:pPr algn="ctr"/>
            <a:r>
              <a:rPr lang="en-US" noProof="0" dirty="0">
                <a:solidFill>
                  <a:schemeClr val="bg1"/>
                </a:solidFill>
              </a:rPr>
              <a:t>Provide Data in Json format</a:t>
            </a:r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84421383-E1FC-77F2-B4D4-F7AB48B07D9D}"/>
              </a:ext>
            </a:extLst>
          </p:cNvPr>
          <p:cNvSpPr/>
          <p:nvPr/>
        </p:nvSpPr>
        <p:spPr>
          <a:xfrm>
            <a:off x="6917408" y="2719255"/>
            <a:ext cx="2310624" cy="2266122"/>
          </a:xfrm>
          <a:prstGeom prst="wedgeRoundRectCallout">
            <a:avLst>
              <a:gd name="adj1" fmla="val 61744"/>
              <a:gd name="adj2" fmla="val -20383"/>
              <a:gd name="adj3" fmla="val 16667"/>
            </a:avLst>
          </a:prstGeom>
          <a:solidFill>
            <a:srgbClr val="148F77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noProof="0" dirty="0"/>
              <a:t>d4SU</a:t>
            </a:r>
          </a:p>
          <a:p>
            <a:pPr algn="ctr"/>
            <a:endParaRPr lang="en-US" noProof="0" dirty="0"/>
          </a:p>
          <a:p>
            <a:pPr algn="ctr"/>
            <a:endParaRPr lang="en-US" noProof="0" dirty="0"/>
          </a:p>
          <a:p>
            <a:pPr algn="ctr"/>
            <a:endParaRPr lang="en-US" noProof="0" dirty="0"/>
          </a:p>
          <a:p>
            <a:pPr algn="ctr"/>
            <a:endParaRPr lang="en-US" noProof="0" dirty="0"/>
          </a:p>
          <a:p>
            <a:pPr algn="ctr"/>
            <a:r>
              <a:rPr lang="en-US" noProof="0" dirty="0"/>
              <a:t>Leverage </a:t>
            </a:r>
          </a:p>
          <a:p>
            <a:pPr algn="ctr"/>
            <a:r>
              <a:rPr lang="en-US" noProof="0" dirty="0"/>
              <a:t>BIM Tooling</a:t>
            </a:r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EE0236D0-1B74-4DCB-E5DD-ED633516E8B9}"/>
              </a:ext>
            </a:extLst>
          </p:cNvPr>
          <p:cNvSpPr/>
          <p:nvPr/>
        </p:nvSpPr>
        <p:spPr>
          <a:xfrm>
            <a:off x="9607279" y="2701513"/>
            <a:ext cx="2310624" cy="2266122"/>
          </a:xfrm>
          <a:prstGeom prst="wedgeRoundRectCallout">
            <a:avLst>
              <a:gd name="adj1" fmla="val 66088"/>
              <a:gd name="adj2" fmla="val -18651"/>
              <a:gd name="adj3" fmla="val 16667"/>
            </a:avLst>
          </a:prstGeom>
          <a:solidFill>
            <a:schemeClr val="accent4"/>
          </a:solidFill>
          <a:ln w="28575"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noProof="0" dirty="0">
                <a:solidFill>
                  <a:schemeClr val="bg1"/>
                </a:solidFill>
              </a:rPr>
              <a:t>Add  domain logic in any preferred tool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7B55161-00E1-BFB9-3ED8-2A111976D5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4022" y="4443700"/>
            <a:ext cx="580444" cy="921877"/>
          </a:xfrm>
          <a:prstGeom prst="rect">
            <a:avLst/>
          </a:prstGeom>
          <a:solidFill>
            <a:srgbClr val="148F77"/>
          </a:solidFill>
        </p:spPr>
      </p:pic>
      <p:pic>
        <p:nvPicPr>
          <p:cNvPr id="1026" name="Picture 2" descr="Complex Data Icons - Free SVG &amp; PNG Complex Data Images ...">
            <a:extLst>
              <a:ext uri="{FF2B5EF4-FFF2-40B4-BE49-F238E27FC236}">
                <a16:creationId xmlns:a16="http://schemas.microsoft.com/office/drawing/2014/main" id="{A1571FEE-8DD4-D1F1-F9AD-021EB14B68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7002" y="4434240"/>
            <a:ext cx="788102" cy="788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AA2B013-28EB-C86C-0FA7-4D2E3AD10A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4155" y="3204532"/>
            <a:ext cx="580444" cy="921877"/>
          </a:xfrm>
          <a:prstGeom prst="rect">
            <a:avLst/>
          </a:prstGeom>
          <a:solidFill>
            <a:srgbClr val="148F77"/>
          </a:solidFill>
        </p:spPr>
      </p:pic>
      <p:sp>
        <p:nvSpPr>
          <p:cNvPr id="15" name="Rounded Rectangular Callout 14">
            <a:extLst>
              <a:ext uri="{FF2B5EF4-FFF2-40B4-BE49-F238E27FC236}">
                <a16:creationId xmlns:a16="http://schemas.microsoft.com/office/drawing/2014/main" id="{F05BA28C-4E6F-01E2-9EA7-110B91AE32F2}"/>
              </a:ext>
            </a:extLst>
          </p:cNvPr>
          <p:cNvSpPr/>
          <p:nvPr/>
        </p:nvSpPr>
        <p:spPr>
          <a:xfrm>
            <a:off x="4154456" y="1446850"/>
            <a:ext cx="2310624" cy="2266122"/>
          </a:xfrm>
          <a:prstGeom prst="wedgeRoundRectCallout">
            <a:avLst>
              <a:gd name="adj1" fmla="val 65086"/>
              <a:gd name="adj2" fmla="val 20167"/>
              <a:gd name="adj3" fmla="val 16667"/>
            </a:avLst>
          </a:prstGeom>
          <a:solidFill>
            <a:srgbClr val="0070C0"/>
          </a:solidFill>
          <a:ln w="28575"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AECO Tool</a:t>
            </a:r>
          </a:p>
          <a:p>
            <a:pPr algn="ctr"/>
            <a:endParaRPr lang="en-US" noProof="0" dirty="0">
              <a:solidFill>
                <a:schemeClr val="bg1"/>
              </a:solidFill>
            </a:endParaRP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endParaRPr lang="en-US" noProof="0" dirty="0">
              <a:solidFill>
                <a:schemeClr val="bg1"/>
              </a:solidFill>
            </a:endParaRPr>
          </a:p>
          <a:p>
            <a:pPr algn="ctr"/>
            <a:endParaRPr lang="en-US" noProof="0" dirty="0">
              <a:solidFill>
                <a:schemeClr val="bg1"/>
              </a:solidFill>
            </a:endParaRPr>
          </a:p>
          <a:p>
            <a:pPr algn="ctr"/>
            <a:r>
              <a:rPr lang="en-US" noProof="0" dirty="0">
                <a:solidFill>
                  <a:schemeClr val="bg1"/>
                </a:solidFill>
              </a:rPr>
              <a:t>Provide Domain Data in IFC format</a:t>
            </a:r>
          </a:p>
        </p:txBody>
      </p:sp>
      <p:pic>
        <p:nvPicPr>
          <p:cNvPr id="1030" name="Picture 6" descr="1,859 Building Information Modeling Icon Royalty-Free Images ...">
            <a:extLst>
              <a:ext uri="{FF2B5EF4-FFF2-40B4-BE49-F238E27FC236}">
                <a16:creationId xmlns:a16="http://schemas.microsoft.com/office/drawing/2014/main" id="{8D470B95-0473-FDF1-998A-A5426C865E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6613" y="1985984"/>
            <a:ext cx="1064337" cy="719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buildingSMART International – openBIM Forum EU">
            <a:extLst>
              <a:ext uri="{FF2B5EF4-FFF2-40B4-BE49-F238E27FC236}">
                <a16:creationId xmlns:a16="http://schemas.microsoft.com/office/drawing/2014/main" id="{5CE5AF21-6916-3BB7-9C02-2FF9E20319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8370" y="3012938"/>
            <a:ext cx="1313285" cy="1305065"/>
          </a:xfrm>
          <a:prstGeom prst="rect">
            <a:avLst/>
          </a:prstGeom>
          <a:noFill/>
          <a:ln w="28575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A34ADF4-AF37-848B-1D0C-B73935D88468}"/>
              </a:ext>
            </a:extLst>
          </p:cNvPr>
          <p:cNvSpPr txBox="1"/>
          <p:nvPr/>
        </p:nvSpPr>
        <p:spPr>
          <a:xfrm>
            <a:off x="93541" y="2180832"/>
            <a:ext cx="1494521" cy="707886"/>
          </a:xfrm>
          <a:prstGeom prst="homePlate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b="1" dirty="0"/>
              <a:t>Complex</a:t>
            </a:r>
          </a:p>
          <a:p>
            <a:pPr algn="ctr"/>
            <a:r>
              <a:rPr lang="en-US" sz="2000" b="1" dirty="0"/>
              <a:t> cases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63892C0-A5DD-305E-3784-EFA603D98E73}"/>
              </a:ext>
            </a:extLst>
          </p:cNvPr>
          <p:cNvSpPr txBox="1"/>
          <p:nvPr/>
        </p:nvSpPr>
        <p:spPr>
          <a:xfrm>
            <a:off x="83403" y="4730543"/>
            <a:ext cx="1366398" cy="707886"/>
          </a:xfrm>
          <a:prstGeom prst="homePlate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Simple </a:t>
            </a:r>
          </a:p>
          <a:p>
            <a:pPr algn="ctr"/>
            <a:r>
              <a:rPr lang="en-US" sz="2000" b="1" dirty="0"/>
              <a:t>cases</a:t>
            </a:r>
          </a:p>
        </p:txBody>
      </p:sp>
    </p:spTree>
    <p:extLst>
      <p:ext uri="{BB962C8B-B14F-4D97-AF65-F5344CB8AC3E}">
        <p14:creationId xmlns:p14="http://schemas.microsoft.com/office/powerpoint/2010/main" val="41225131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Oval 121">
            <a:extLst>
              <a:ext uri="{FF2B5EF4-FFF2-40B4-BE49-F238E27FC236}">
                <a16:creationId xmlns:a16="http://schemas.microsoft.com/office/drawing/2014/main" id="{B677C259-30D6-3422-C2EB-28826ECF8658}"/>
              </a:ext>
            </a:extLst>
          </p:cNvPr>
          <p:cNvSpPr/>
          <p:nvPr/>
        </p:nvSpPr>
        <p:spPr>
          <a:xfrm>
            <a:off x="4177853" y="3456152"/>
            <a:ext cx="290945" cy="29813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ounded Rectangle 77">
            <a:extLst>
              <a:ext uri="{FF2B5EF4-FFF2-40B4-BE49-F238E27FC236}">
                <a16:creationId xmlns:a16="http://schemas.microsoft.com/office/drawing/2014/main" id="{D9A54E16-71D9-AEA9-5AA8-22400F9F1548}"/>
              </a:ext>
            </a:extLst>
          </p:cNvPr>
          <p:cNvSpPr/>
          <p:nvPr/>
        </p:nvSpPr>
        <p:spPr>
          <a:xfrm>
            <a:off x="1257623" y="901498"/>
            <a:ext cx="10301611" cy="5956502"/>
          </a:xfrm>
          <a:prstGeom prst="roundRect">
            <a:avLst>
              <a:gd name="adj" fmla="val 5803"/>
            </a:avLst>
          </a:prstGeom>
          <a:solidFill>
            <a:srgbClr val="148F77"/>
          </a:solidFill>
          <a:ln w="28575">
            <a:solidFill>
              <a:schemeClr val="bg1"/>
            </a:solidFill>
          </a:ln>
          <a:effectLst>
            <a:glow rad="101600">
              <a:srgbClr val="148F77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noProof="0" dirty="0"/>
              <a:t>d4SU Server</a:t>
            </a: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78E58B43-A3E9-D0F4-6835-CE4C85BE73F4}"/>
              </a:ext>
            </a:extLst>
          </p:cNvPr>
          <p:cNvSpPr/>
          <p:nvPr/>
        </p:nvSpPr>
        <p:spPr>
          <a:xfrm>
            <a:off x="7517778" y="3886485"/>
            <a:ext cx="367497" cy="38011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B6FE811C-1D32-D1DB-3CB9-CA6F48102624}"/>
              </a:ext>
            </a:extLst>
          </p:cNvPr>
          <p:cNvSpPr/>
          <p:nvPr/>
        </p:nvSpPr>
        <p:spPr>
          <a:xfrm>
            <a:off x="7518612" y="1293947"/>
            <a:ext cx="367497" cy="38011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1A71A895-2587-2A86-4410-28F54BE29769}"/>
              </a:ext>
            </a:extLst>
          </p:cNvPr>
          <p:cNvSpPr/>
          <p:nvPr/>
        </p:nvSpPr>
        <p:spPr>
          <a:xfrm>
            <a:off x="7532849" y="3445042"/>
            <a:ext cx="367497" cy="38011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E9470D45-34BF-46D2-8AED-42B09EC9C370}"/>
              </a:ext>
            </a:extLst>
          </p:cNvPr>
          <p:cNvSpPr/>
          <p:nvPr/>
        </p:nvSpPr>
        <p:spPr>
          <a:xfrm>
            <a:off x="2644687" y="3250694"/>
            <a:ext cx="1841591" cy="1655078"/>
          </a:xfrm>
          <a:prstGeom prst="roundRect">
            <a:avLst>
              <a:gd name="adj" fmla="val 7996"/>
            </a:avLst>
          </a:prstGeom>
          <a:solidFill>
            <a:schemeClr val="bg1"/>
          </a:solidFill>
          <a:ln w="28575">
            <a:solidFill>
              <a:schemeClr val="bg1"/>
            </a:solidFill>
          </a:ln>
          <a:effectLst>
            <a:glow rad="101600">
              <a:srgbClr val="148F77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noProof="0" dirty="0">
                <a:solidFill>
                  <a:schemeClr val="tx1"/>
                </a:solidFill>
              </a:rPr>
              <a:t>FastAPI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1DE6DB5-F1DD-B576-9217-00D9A5156593}"/>
              </a:ext>
            </a:extLst>
          </p:cNvPr>
          <p:cNvSpPr/>
          <p:nvPr/>
        </p:nvSpPr>
        <p:spPr>
          <a:xfrm>
            <a:off x="5409606" y="1739767"/>
            <a:ext cx="1841591" cy="1655078"/>
          </a:xfrm>
          <a:prstGeom prst="roundRect">
            <a:avLst>
              <a:gd name="adj" fmla="val 7996"/>
            </a:avLst>
          </a:prstGeom>
          <a:solidFill>
            <a:schemeClr val="bg1"/>
          </a:solidFill>
          <a:ln w="28575">
            <a:solidFill>
              <a:schemeClr val="bg1"/>
            </a:solidFill>
          </a:ln>
          <a:effectLst>
            <a:glow rad="101600">
              <a:srgbClr val="148F77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noProof="0" dirty="0">
                <a:solidFill>
                  <a:schemeClr val="tx1"/>
                </a:solidFill>
              </a:rPr>
              <a:t>Broker and Result Store (Redis)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C42622C-3E15-20CE-EE54-F3A51AA640C4}"/>
              </a:ext>
            </a:extLst>
          </p:cNvPr>
          <p:cNvSpPr/>
          <p:nvPr/>
        </p:nvSpPr>
        <p:spPr>
          <a:xfrm>
            <a:off x="7527448" y="1048334"/>
            <a:ext cx="3798237" cy="3658372"/>
          </a:xfrm>
          <a:prstGeom prst="roundRect">
            <a:avLst>
              <a:gd name="adj" fmla="val 7996"/>
            </a:avLst>
          </a:prstGeom>
          <a:solidFill>
            <a:schemeClr val="bg1"/>
          </a:solidFill>
          <a:ln w="28575">
            <a:solidFill>
              <a:schemeClr val="bg1"/>
            </a:solidFill>
          </a:ln>
          <a:effectLst>
            <a:glow rad="101600">
              <a:srgbClr val="148F77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noProof="0" dirty="0">
                <a:solidFill>
                  <a:schemeClr val="tx1"/>
                </a:solidFill>
              </a:rPr>
              <a:t>Celery Worker(s)</a:t>
            </a:r>
          </a:p>
        </p:txBody>
      </p:sp>
      <p:sp>
        <p:nvSpPr>
          <p:cNvPr id="7" name="Can 6">
            <a:extLst>
              <a:ext uri="{FF2B5EF4-FFF2-40B4-BE49-F238E27FC236}">
                <a16:creationId xmlns:a16="http://schemas.microsoft.com/office/drawing/2014/main" id="{4CA1192A-67A7-C2AA-B537-65D0EDB7E0CA}"/>
              </a:ext>
            </a:extLst>
          </p:cNvPr>
          <p:cNvSpPr/>
          <p:nvPr/>
        </p:nvSpPr>
        <p:spPr>
          <a:xfrm>
            <a:off x="7387505" y="5174166"/>
            <a:ext cx="1841591" cy="1396979"/>
          </a:xfrm>
          <a:prstGeom prst="can">
            <a:avLst/>
          </a:prstGeom>
          <a:solidFill>
            <a:schemeClr val="bg1"/>
          </a:solidFill>
          <a:ln w="28575">
            <a:solidFill>
              <a:srgbClr val="92D050"/>
            </a:solidFill>
          </a:ln>
          <a:effectLst>
            <a:glow rad="101600">
              <a:srgbClr val="148F77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noProof="0" dirty="0">
                <a:solidFill>
                  <a:schemeClr val="tx1"/>
                </a:solidFill>
              </a:rPr>
              <a:t>PostgreSQL</a:t>
            </a:r>
          </a:p>
        </p:txBody>
      </p:sp>
      <p:sp>
        <p:nvSpPr>
          <p:cNvPr id="8" name="Can 7">
            <a:extLst>
              <a:ext uri="{FF2B5EF4-FFF2-40B4-BE49-F238E27FC236}">
                <a16:creationId xmlns:a16="http://schemas.microsoft.com/office/drawing/2014/main" id="{700FF2FE-10E2-3EA4-8AF3-272805E4F166}"/>
              </a:ext>
            </a:extLst>
          </p:cNvPr>
          <p:cNvSpPr/>
          <p:nvPr/>
        </p:nvSpPr>
        <p:spPr>
          <a:xfrm>
            <a:off x="9532077" y="5185663"/>
            <a:ext cx="1841591" cy="1396979"/>
          </a:xfrm>
          <a:prstGeom prst="can">
            <a:avLst/>
          </a:prstGeom>
          <a:solidFill>
            <a:schemeClr val="bg1"/>
          </a:solidFill>
          <a:ln w="28575">
            <a:solidFill>
              <a:srgbClr val="92D050"/>
            </a:solidFill>
          </a:ln>
          <a:effectLst>
            <a:glow rad="101600">
              <a:srgbClr val="148F77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0" dirty="0">
                <a:solidFill>
                  <a:schemeClr val="tx1"/>
                </a:solidFill>
              </a:rPr>
              <a:t>File Store</a:t>
            </a:r>
          </a:p>
          <a:p>
            <a:pPr algn="ctr"/>
            <a:r>
              <a:rPr lang="en-US" noProof="0" dirty="0">
                <a:solidFill>
                  <a:schemeClr val="tx1"/>
                </a:solidFill>
              </a:rPr>
              <a:t>Apache </a:t>
            </a:r>
          </a:p>
          <a:p>
            <a:pPr algn="ctr"/>
            <a:r>
              <a:rPr lang="en-US" noProof="0" dirty="0">
                <a:solidFill>
                  <a:schemeClr val="tx1"/>
                </a:solidFill>
              </a:rPr>
              <a:t>Arrow FS</a:t>
            </a:r>
          </a:p>
        </p:txBody>
      </p:sp>
      <p:cxnSp>
        <p:nvCxnSpPr>
          <p:cNvPr id="10" name="Curved Connector 9">
            <a:extLst>
              <a:ext uri="{FF2B5EF4-FFF2-40B4-BE49-F238E27FC236}">
                <a16:creationId xmlns:a16="http://schemas.microsoft.com/office/drawing/2014/main" id="{16400150-1C71-6356-BDC3-09488A249D1D}"/>
              </a:ext>
            </a:extLst>
          </p:cNvPr>
          <p:cNvCxnSpPr>
            <a:cxnSpLocks/>
            <a:stCxn id="122" idx="6"/>
            <a:endCxn id="5" idx="1"/>
          </p:cNvCxnSpPr>
          <p:nvPr/>
        </p:nvCxnSpPr>
        <p:spPr>
          <a:xfrm flipV="1">
            <a:off x="4468798" y="2567306"/>
            <a:ext cx="940808" cy="1037915"/>
          </a:xfrm>
          <a:prstGeom prst="bentConnector3">
            <a:avLst>
              <a:gd name="adj1" fmla="val 50000"/>
            </a:avLst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urved Connector 12">
            <a:extLst>
              <a:ext uri="{FF2B5EF4-FFF2-40B4-BE49-F238E27FC236}">
                <a16:creationId xmlns:a16="http://schemas.microsoft.com/office/drawing/2014/main" id="{9F3A314C-D9A8-599C-D682-62653CB7AA95}"/>
              </a:ext>
            </a:extLst>
          </p:cNvPr>
          <p:cNvCxnSpPr>
            <a:cxnSpLocks/>
            <a:stCxn id="5" idx="0"/>
            <a:endCxn id="50" idx="2"/>
          </p:cNvCxnSpPr>
          <p:nvPr/>
        </p:nvCxnSpPr>
        <p:spPr>
          <a:xfrm rot="5400000" flipH="1" flipV="1">
            <a:off x="6796626" y="1017781"/>
            <a:ext cx="255763" cy="1188210"/>
          </a:xfrm>
          <a:prstGeom prst="bentConnector2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urved Connector 16">
            <a:extLst>
              <a:ext uri="{FF2B5EF4-FFF2-40B4-BE49-F238E27FC236}">
                <a16:creationId xmlns:a16="http://schemas.microsoft.com/office/drawing/2014/main" id="{ED9DC8F9-B549-E4D5-D950-51E1A3669FA2}"/>
              </a:ext>
            </a:extLst>
          </p:cNvPr>
          <p:cNvCxnSpPr>
            <a:cxnSpLocks/>
            <a:stCxn id="52" idx="2"/>
            <a:endCxn id="5" idx="2"/>
          </p:cNvCxnSpPr>
          <p:nvPr/>
        </p:nvCxnSpPr>
        <p:spPr>
          <a:xfrm rot="10800000">
            <a:off x="6330403" y="3394845"/>
            <a:ext cx="1202447" cy="240254"/>
          </a:xfrm>
          <a:prstGeom prst="bentConnector2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urved Connector 19">
            <a:extLst>
              <a:ext uri="{FF2B5EF4-FFF2-40B4-BE49-F238E27FC236}">
                <a16:creationId xmlns:a16="http://schemas.microsoft.com/office/drawing/2014/main" id="{C65F5EE7-5851-B2E4-0CE1-07A655BCA082}"/>
              </a:ext>
            </a:extLst>
          </p:cNvPr>
          <p:cNvCxnSpPr>
            <a:cxnSpLocks/>
          </p:cNvCxnSpPr>
          <p:nvPr/>
        </p:nvCxnSpPr>
        <p:spPr>
          <a:xfrm rot="5400000">
            <a:off x="8154049" y="4381303"/>
            <a:ext cx="467460" cy="1118266"/>
          </a:xfrm>
          <a:prstGeom prst="bentConnector3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urved Connector 22">
            <a:extLst>
              <a:ext uri="{FF2B5EF4-FFF2-40B4-BE49-F238E27FC236}">
                <a16:creationId xmlns:a16="http://schemas.microsoft.com/office/drawing/2014/main" id="{1D6D580F-1237-DBC2-2DDA-1E1C20505D53}"/>
              </a:ext>
            </a:extLst>
          </p:cNvPr>
          <p:cNvCxnSpPr>
            <a:cxnSpLocks/>
            <a:stCxn id="6" idx="2"/>
            <a:endCxn id="8" idx="1"/>
          </p:cNvCxnSpPr>
          <p:nvPr/>
        </p:nvCxnSpPr>
        <p:spPr>
          <a:xfrm rot="16200000" flipH="1">
            <a:off x="9700242" y="4433031"/>
            <a:ext cx="478957" cy="1026306"/>
          </a:xfrm>
          <a:prstGeom prst="bentConnector3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urved Connector 26">
            <a:extLst>
              <a:ext uri="{FF2B5EF4-FFF2-40B4-BE49-F238E27FC236}">
                <a16:creationId xmlns:a16="http://schemas.microsoft.com/office/drawing/2014/main" id="{4330766A-0010-82A1-F836-968785B67CB1}"/>
              </a:ext>
            </a:extLst>
          </p:cNvPr>
          <p:cNvCxnSpPr>
            <a:cxnSpLocks/>
            <a:stCxn id="4" idx="2"/>
            <a:endCxn id="7" idx="2"/>
          </p:cNvCxnSpPr>
          <p:nvPr/>
        </p:nvCxnSpPr>
        <p:spPr>
          <a:xfrm rot="16200000" flipH="1">
            <a:off x="4993052" y="3478203"/>
            <a:ext cx="966884" cy="3822022"/>
          </a:xfrm>
          <a:prstGeom prst="bentConnector2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ounded Rectangle 59">
            <a:extLst>
              <a:ext uri="{FF2B5EF4-FFF2-40B4-BE49-F238E27FC236}">
                <a16:creationId xmlns:a16="http://schemas.microsoft.com/office/drawing/2014/main" id="{8A829CFC-8985-9BB2-1360-3F2DF19F7309}"/>
              </a:ext>
            </a:extLst>
          </p:cNvPr>
          <p:cNvSpPr/>
          <p:nvPr/>
        </p:nvSpPr>
        <p:spPr>
          <a:xfrm>
            <a:off x="1257623" y="-510527"/>
            <a:ext cx="10377649" cy="774418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 w="28575">
            <a:solidFill>
              <a:schemeClr val="bg1"/>
            </a:solidFill>
          </a:ln>
          <a:effectLst>
            <a:glow rad="101600">
              <a:srgbClr val="148F77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noProof="0" dirty="0">
                <a:solidFill>
                  <a:schemeClr val="bg1"/>
                </a:solidFill>
              </a:rPr>
              <a:t>Integration Platform</a:t>
            </a:r>
          </a:p>
        </p:txBody>
      </p:sp>
      <p:cxnSp>
        <p:nvCxnSpPr>
          <p:cNvPr id="75" name="Curved Connector 74">
            <a:extLst>
              <a:ext uri="{FF2B5EF4-FFF2-40B4-BE49-F238E27FC236}">
                <a16:creationId xmlns:a16="http://schemas.microsoft.com/office/drawing/2014/main" id="{155FA7B9-CBBE-03E3-6481-100329B19E8E}"/>
              </a:ext>
            </a:extLst>
          </p:cNvPr>
          <p:cNvCxnSpPr>
            <a:cxnSpLocks/>
          </p:cNvCxnSpPr>
          <p:nvPr/>
        </p:nvCxnSpPr>
        <p:spPr>
          <a:xfrm flipH="1">
            <a:off x="4421142" y="4149462"/>
            <a:ext cx="3031500" cy="1691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9" name="Picture 78" descr="Redis icon - Free download on Iconfinder">
            <a:extLst>
              <a:ext uri="{FF2B5EF4-FFF2-40B4-BE49-F238E27FC236}">
                <a16:creationId xmlns:a16="http://schemas.microsoft.com/office/drawing/2014/main" id="{6E1B911C-5651-2C96-5BFB-ED76275EA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2889" y="2736510"/>
            <a:ext cx="607677" cy="607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" name="Picture 8" descr="Getting Started with Python FastAPI: A Comprehensive Guide">
            <a:extLst>
              <a:ext uri="{FF2B5EF4-FFF2-40B4-BE49-F238E27FC236}">
                <a16:creationId xmlns:a16="http://schemas.microsoft.com/office/drawing/2014/main" id="{8A4534E4-B263-DB14-14DD-3C64885155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84" t="12836" r="24908" b="15561"/>
          <a:stretch/>
        </p:blipFill>
        <p:spPr bwMode="auto">
          <a:xfrm>
            <a:off x="3213911" y="4016878"/>
            <a:ext cx="668916" cy="638879"/>
          </a:xfrm>
          <a:prstGeom prst="rect">
            <a:avLst/>
          </a:prstGeom>
          <a:solidFill>
            <a:srgbClr val="148F77"/>
          </a:solidFill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DB16FBBB-6018-366C-5B69-132DAF7378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00704" y="1787651"/>
            <a:ext cx="850904" cy="1351429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85" name="Picture 10" descr="Logo of Celery">
            <a:extLst>
              <a:ext uri="{FF2B5EF4-FFF2-40B4-BE49-F238E27FC236}">
                <a16:creationId xmlns:a16="http://schemas.microsoft.com/office/drawing/2014/main" id="{3A2038F6-4658-D3DB-1C13-9BD4ADAF1A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702" b="28377"/>
          <a:stretch/>
        </p:blipFill>
        <p:spPr bwMode="auto">
          <a:xfrm>
            <a:off x="9803514" y="1139016"/>
            <a:ext cx="1094572" cy="501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6" name="TextBox 85">
            <a:extLst>
              <a:ext uri="{FF2B5EF4-FFF2-40B4-BE49-F238E27FC236}">
                <a16:creationId xmlns:a16="http://schemas.microsoft.com/office/drawing/2014/main" id="{32B0DEF9-65DB-0E2E-F827-3E0B92196446}"/>
              </a:ext>
            </a:extLst>
          </p:cNvPr>
          <p:cNvSpPr txBox="1"/>
          <p:nvPr/>
        </p:nvSpPr>
        <p:spPr>
          <a:xfrm>
            <a:off x="9775145" y="3235888"/>
            <a:ext cx="1608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IfcOpenShell</a:t>
            </a:r>
          </a:p>
        </p:txBody>
      </p:sp>
      <p:cxnSp>
        <p:nvCxnSpPr>
          <p:cNvPr id="96" name="Curved Connector 74">
            <a:extLst>
              <a:ext uri="{FF2B5EF4-FFF2-40B4-BE49-F238E27FC236}">
                <a16:creationId xmlns:a16="http://schemas.microsoft.com/office/drawing/2014/main" id="{56A76515-305B-D989-0E12-83BA44E1EB8E}"/>
              </a:ext>
            </a:extLst>
          </p:cNvPr>
          <p:cNvCxnSpPr>
            <a:cxnSpLocks/>
            <a:stCxn id="4" idx="0"/>
          </p:cNvCxnSpPr>
          <p:nvPr/>
        </p:nvCxnSpPr>
        <p:spPr>
          <a:xfrm flipV="1">
            <a:off x="3565483" y="263891"/>
            <a:ext cx="0" cy="2986803"/>
          </a:xfrm>
          <a:prstGeom prst="straightConnector1">
            <a:avLst/>
          </a:prstGeom>
          <a:ln w="317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Download PostgreSQL Logo in SVG Vector or PNG File Format ...">
            <a:extLst>
              <a:ext uri="{FF2B5EF4-FFF2-40B4-BE49-F238E27FC236}">
                <a16:creationId xmlns:a16="http://schemas.microsoft.com/office/drawing/2014/main" id="{36935164-249C-2ABF-08A4-07BC90B3C0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6758" y="5845703"/>
            <a:ext cx="707269" cy="670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4" name="TextBox 1023">
            <a:extLst>
              <a:ext uri="{FF2B5EF4-FFF2-40B4-BE49-F238E27FC236}">
                <a16:creationId xmlns:a16="http://schemas.microsoft.com/office/drawing/2014/main" id="{FF7E0E61-C80E-9658-7AB7-4B14A896B42F}"/>
              </a:ext>
            </a:extLst>
          </p:cNvPr>
          <p:cNvSpPr txBox="1"/>
          <p:nvPr/>
        </p:nvSpPr>
        <p:spPr>
          <a:xfrm>
            <a:off x="2392003" y="1771907"/>
            <a:ext cx="2249334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Sync &amp; Async </a:t>
            </a:r>
          </a:p>
          <a:p>
            <a:pPr algn="ctr"/>
            <a:r>
              <a:rPr lang="en-US" dirty="0">
                <a:solidFill>
                  <a:schemeClr val="tx2"/>
                </a:solidFill>
              </a:rPr>
              <a:t>request / response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FC6E9C1-7D8B-B28A-0B6B-377479609D61}"/>
              </a:ext>
            </a:extLst>
          </p:cNvPr>
          <p:cNvGrpSpPr/>
          <p:nvPr/>
        </p:nvGrpSpPr>
        <p:grpSpPr>
          <a:xfrm>
            <a:off x="7828646" y="1550194"/>
            <a:ext cx="1841591" cy="2992507"/>
            <a:chOff x="7828646" y="1561847"/>
            <a:chExt cx="1841591" cy="3223745"/>
          </a:xfrm>
        </p:grpSpPr>
        <p:sp>
          <p:nvSpPr>
            <p:cNvPr id="37" name="Rounded Rectangle 36">
              <a:extLst>
                <a:ext uri="{FF2B5EF4-FFF2-40B4-BE49-F238E27FC236}">
                  <a16:creationId xmlns:a16="http://schemas.microsoft.com/office/drawing/2014/main" id="{7CC841EC-0DFD-FA2C-E033-FEA583EEE2A2}"/>
                </a:ext>
              </a:extLst>
            </p:cNvPr>
            <p:cNvSpPr/>
            <p:nvPr/>
          </p:nvSpPr>
          <p:spPr>
            <a:xfrm>
              <a:off x="7828646" y="1561847"/>
              <a:ext cx="1841591" cy="308587"/>
            </a:xfrm>
            <a:prstGeom prst="roundRect">
              <a:avLst>
                <a:gd name="adj" fmla="val 7996"/>
              </a:avLst>
            </a:prstGeom>
            <a:solidFill>
              <a:schemeClr val="bg1"/>
            </a:solidFill>
            <a:ln w="28575">
              <a:solidFill>
                <a:schemeClr val="bg1"/>
              </a:solidFill>
            </a:ln>
            <a:effectLst>
              <a:glow rad="101600">
                <a:srgbClr val="148F77">
                  <a:alpha val="40000"/>
                </a:srgb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0" dirty="0">
                  <a:solidFill>
                    <a:schemeClr val="tx1"/>
                  </a:solidFill>
                </a:rPr>
                <a:t>Check</a:t>
              </a:r>
            </a:p>
          </p:txBody>
        </p:sp>
        <p:sp>
          <p:nvSpPr>
            <p:cNvPr id="38" name="Rounded Rectangle 37">
              <a:extLst>
                <a:ext uri="{FF2B5EF4-FFF2-40B4-BE49-F238E27FC236}">
                  <a16:creationId xmlns:a16="http://schemas.microsoft.com/office/drawing/2014/main" id="{EF47EEAE-590A-B979-ECB9-9F03AEA67E86}"/>
                </a:ext>
              </a:extLst>
            </p:cNvPr>
            <p:cNvSpPr/>
            <p:nvPr/>
          </p:nvSpPr>
          <p:spPr>
            <a:xfrm>
              <a:off x="7828646" y="1922299"/>
              <a:ext cx="1841591" cy="308587"/>
            </a:xfrm>
            <a:prstGeom prst="roundRect">
              <a:avLst>
                <a:gd name="adj" fmla="val 7996"/>
              </a:avLst>
            </a:prstGeom>
            <a:solidFill>
              <a:schemeClr val="bg1"/>
            </a:solidFill>
            <a:ln w="28575">
              <a:solidFill>
                <a:schemeClr val="bg1"/>
              </a:solidFill>
            </a:ln>
            <a:effectLst>
              <a:glow rad="101600">
                <a:srgbClr val="148F77">
                  <a:alpha val="40000"/>
                </a:srgb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0" dirty="0">
                  <a:solidFill>
                    <a:schemeClr val="tx1"/>
                  </a:solidFill>
                </a:rPr>
                <a:t>Convert</a:t>
              </a:r>
            </a:p>
          </p:txBody>
        </p:sp>
        <p:sp>
          <p:nvSpPr>
            <p:cNvPr id="39" name="Rounded Rectangle 38">
              <a:extLst>
                <a:ext uri="{FF2B5EF4-FFF2-40B4-BE49-F238E27FC236}">
                  <a16:creationId xmlns:a16="http://schemas.microsoft.com/office/drawing/2014/main" id="{3919C158-0856-D51A-37BE-E0CC0C45B930}"/>
                </a:ext>
              </a:extLst>
            </p:cNvPr>
            <p:cNvSpPr/>
            <p:nvPr/>
          </p:nvSpPr>
          <p:spPr>
            <a:xfrm>
              <a:off x="7828646" y="2294723"/>
              <a:ext cx="1841591" cy="308587"/>
            </a:xfrm>
            <a:prstGeom prst="roundRect">
              <a:avLst>
                <a:gd name="adj" fmla="val 7996"/>
              </a:avLst>
            </a:prstGeom>
            <a:solidFill>
              <a:schemeClr val="bg1"/>
            </a:solidFill>
            <a:ln w="28575">
              <a:solidFill>
                <a:schemeClr val="bg1"/>
              </a:solidFill>
            </a:ln>
            <a:effectLst>
              <a:glow rad="101600">
                <a:srgbClr val="148F77">
                  <a:alpha val="40000"/>
                </a:srgb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0" dirty="0">
                  <a:solidFill>
                    <a:schemeClr val="tx1"/>
                  </a:solidFill>
                </a:rPr>
                <a:t>Geometry</a:t>
              </a:r>
            </a:p>
          </p:txBody>
        </p:sp>
        <p:sp>
          <p:nvSpPr>
            <p:cNvPr id="40" name="Rounded Rectangle 39">
              <a:extLst>
                <a:ext uri="{FF2B5EF4-FFF2-40B4-BE49-F238E27FC236}">
                  <a16:creationId xmlns:a16="http://schemas.microsoft.com/office/drawing/2014/main" id="{296287B4-D818-D21A-13ED-4CE686156C56}"/>
                </a:ext>
              </a:extLst>
            </p:cNvPr>
            <p:cNvSpPr/>
            <p:nvPr/>
          </p:nvSpPr>
          <p:spPr>
            <a:xfrm>
              <a:off x="7828646" y="3408463"/>
              <a:ext cx="1841591" cy="308587"/>
            </a:xfrm>
            <a:prstGeom prst="roundRect">
              <a:avLst>
                <a:gd name="adj" fmla="val 7996"/>
              </a:avLst>
            </a:prstGeom>
            <a:solidFill>
              <a:schemeClr val="bg1"/>
            </a:solidFill>
            <a:ln w="28575">
              <a:solidFill>
                <a:schemeClr val="bg1"/>
              </a:solidFill>
            </a:ln>
            <a:effectLst>
              <a:glow rad="101600">
                <a:srgbClr val="148F77">
                  <a:alpha val="40000"/>
                </a:srgb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0" dirty="0">
                  <a:solidFill>
                    <a:schemeClr val="tx1"/>
                  </a:solidFill>
                </a:rPr>
                <a:t>Export</a:t>
              </a:r>
            </a:p>
          </p:txBody>
        </p:sp>
        <p:sp>
          <p:nvSpPr>
            <p:cNvPr id="49" name="Rounded Rectangle 48">
              <a:extLst>
                <a:ext uri="{FF2B5EF4-FFF2-40B4-BE49-F238E27FC236}">
                  <a16:creationId xmlns:a16="http://schemas.microsoft.com/office/drawing/2014/main" id="{550CC989-779F-05C1-1590-444DC5F53386}"/>
                </a:ext>
              </a:extLst>
            </p:cNvPr>
            <p:cNvSpPr/>
            <p:nvPr/>
          </p:nvSpPr>
          <p:spPr>
            <a:xfrm>
              <a:off x="7828646" y="2660869"/>
              <a:ext cx="1841591" cy="308587"/>
            </a:xfrm>
            <a:prstGeom prst="roundRect">
              <a:avLst>
                <a:gd name="adj" fmla="val 7996"/>
              </a:avLst>
            </a:prstGeom>
            <a:solidFill>
              <a:schemeClr val="bg1"/>
            </a:solidFill>
            <a:ln w="28575">
              <a:solidFill>
                <a:schemeClr val="bg1"/>
              </a:solidFill>
            </a:ln>
            <a:effectLst>
              <a:glow rad="101600">
                <a:srgbClr val="148F77">
                  <a:alpha val="40000"/>
                </a:srgb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0" dirty="0">
                  <a:solidFill>
                    <a:schemeClr val="tx1"/>
                  </a:solidFill>
                </a:rPr>
                <a:t>Filter</a:t>
              </a:r>
            </a:p>
          </p:txBody>
        </p:sp>
        <p:sp>
          <p:nvSpPr>
            <p:cNvPr id="3" name="Rounded Rectangle 2">
              <a:extLst>
                <a:ext uri="{FF2B5EF4-FFF2-40B4-BE49-F238E27FC236}">
                  <a16:creationId xmlns:a16="http://schemas.microsoft.com/office/drawing/2014/main" id="{C503452A-34E6-F6D3-F55C-1919F27CD416}"/>
                </a:ext>
              </a:extLst>
            </p:cNvPr>
            <p:cNvSpPr/>
            <p:nvPr/>
          </p:nvSpPr>
          <p:spPr>
            <a:xfrm>
              <a:off x="7828646" y="4113637"/>
              <a:ext cx="1841591" cy="308587"/>
            </a:xfrm>
            <a:prstGeom prst="roundRect">
              <a:avLst>
                <a:gd name="adj" fmla="val 7996"/>
              </a:avLst>
            </a:prstGeom>
            <a:solidFill>
              <a:schemeClr val="bg1"/>
            </a:solidFill>
            <a:ln w="28575">
              <a:solidFill>
                <a:schemeClr val="bg1"/>
              </a:solidFill>
            </a:ln>
            <a:effectLst>
              <a:glow rad="101600">
                <a:srgbClr val="148F77">
                  <a:alpha val="40000"/>
                </a:srgb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0" dirty="0">
                  <a:solidFill>
                    <a:schemeClr val="tx1"/>
                  </a:solidFill>
                </a:rPr>
                <a:t>Host</a:t>
              </a:r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48039412-59D7-D010-9739-AB93495F144E}"/>
                </a:ext>
              </a:extLst>
            </p:cNvPr>
            <p:cNvSpPr/>
            <p:nvPr/>
          </p:nvSpPr>
          <p:spPr>
            <a:xfrm>
              <a:off x="7828646" y="4477005"/>
              <a:ext cx="1841591" cy="308587"/>
            </a:xfrm>
            <a:prstGeom prst="roundRect">
              <a:avLst>
                <a:gd name="adj" fmla="val 7996"/>
              </a:avLst>
            </a:prstGeom>
            <a:solidFill>
              <a:schemeClr val="bg1"/>
            </a:solidFill>
            <a:ln w="28575">
              <a:solidFill>
                <a:schemeClr val="bg1"/>
              </a:solidFill>
            </a:ln>
            <a:effectLst>
              <a:glow rad="101600">
                <a:srgbClr val="148F77">
                  <a:alpha val="40000"/>
                </a:srgb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0" dirty="0">
                  <a:solidFill>
                    <a:schemeClr val="tx1"/>
                  </a:solidFill>
                </a:rPr>
                <a:t>Workflow</a:t>
              </a:r>
            </a:p>
          </p:txBody>
        </p: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EE9568C5-5613-627E-FC69-72E5A3482E44}"/>
                </a:ext>
              </a:extLst>
            </p:cNvPr>
            <p:cNvSpPr/>
            <p:nvPr/>
          </p:nvSpPr>
          <p:spPr>
            <a:xfrm>
              <a:off x="7828646" y="3040036"/>
              <a:ext cx="1841591" cy="308587"/>
            </a:xfrm>
            <a:prstGeom prst="roundRect">
              <a:avLst>
                <a:gd name="adj" fmla="val 7996"/>
              </a:avLst>
            </a:prstGeom>
            <a:solidFill>
              <a:schemeClr val="bg1"/>
            </a:solidFill>
            <a:ln w="28575">
              <a:solidFill>
                <a:schemeClr val="bg1"/>
              </a:solidFill>
            </a:ln>
            <a:effectLst>
              <a:glow rad="101600">
                <a:srgbClr val="148F77">
                  <a:alpha val="40000"/>
                </a:srgb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0" dirty="0">
                  <a:solidFill>
                    <a:schemeClr val="tx1"/>
                  </a:solidFill>
                </a:rPr>
                <a:t>Store</a:t>
              </a:r>
            </a:p>
          </p:txBody>
        </p: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3AC024D0-9AB6-B177-B9B3-D6B1D3709B6F}"/>
                </a:ext>
              </a:extLst>
            </p:cNvPr>
            <p:cNvSpPr/>
            <p:nvPr/>
          </p:nvSpPr>
          <p:spPr>
            <a:xfrm>
              <a:off x="7828646" y="3757085"/>
              <a:ext cx="1841591" cy="308587"/>
            </a:xfrm>
            <a:prstGeom prst="roundRect">
              <a:avLst>
                <a:gd name="adj" fmla="val 7996"/>
              </a:avLst>
            </a:prstGeom>
            <a:solidFill>
              <a:schemeClr val="bg1"/>
            </a:solidFill>
            <a:ln w="28575">
              <a:solidFill>
                <a:schemeClr val="bg1"/>
              </a:solidFill>
            </a:ln>
            <a:effectLst>
              <a:glow rad="101600">
                <a:srgbClr val="148F77">
                  <a:alpha val="40000"/>
                </a:srgb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0" dirty="0">
                  <a:solidFill>
                    <a:schemeClr val="tx1"/>
                  </a:solidFill>
                </a:rPr>
                <a:t>Extract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794487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 screenshot of a websocket client&#10;&#10;AI-generated content may be incorrect.">
            <a:extLst>
              <a:ext uri="{FF2B5EF4-FFF2-40B4-BE49-F238E27FC236}">
                <a16:creationId xmlns:a16="http://schemas.microsoft.com/office/drawing/2014/main" id="{2AB53BC3-1E8D-86FE-B085-612B2C1C0CB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5660" t="-856" r="18976" b="-21904"/>
          <a:stretch/>
        </p:blipFill>
        <p:spPr>
          <a:xfrm>
            <a:off x="0" y="-33444"/>
            <a:ext cx="3077479" cy="3647859"/>
          </a:xfrm>
          <a:prstGeom prst="rect">
            <a:avLst/>
          </a:prstGeom>
          <a:ln>
            <a:solidFill>
              <a:schemeClr val="accent4"/>
            </a:solidFill>
          </a:ln>
        </p:spPr>
      </p:pic>
      <p:sp>
        <p:nvSpPr>
          <p:cNvPr id="12" name="Dodecagon 11">
            <a:extLst>
              <a:ext uri="{FF2B5EF4-FFF2-40B4-BE49-F238E27FC236}">
                <a16:creationId xmlns:a16="http://schemas.microsoft.com/office/drawing/2014/main" id="{92FC1876-9053-E398-0959-31FC37CEFE42}"/>
              </a:ext>
            </a:extLst>
          </p:cNvPr>
          <p:cNvSpPr/>
          <p:nvPr/>
        </p:nvSpPr>
        <p:spPr>
          <a:xfrm>
            <a:off x="34169" y="1114344"/>
            <a:ext cx="762000" cy="845128"/>
          </a:xfrm>
          <a:prstGeom prst="dodecag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pic>
        <p:nvPicPr>
          <p:cNvPr id="24" name="Picture 23" descr="A computer screen shot of a computer code&#10;&#10;AI-generated content may be incorrect.">
            <a:extLst>
              <a:ext uri="{FF2B5EF4-FFF2-40B4-BE49-F238E27FC236}">
                <a16:creationId xmlns:a16="http://schemas.microsoft.com/office/drawing/2014/main" id="{04D85C55-BDC0-4D98-4A57-3174807D54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1416" y="-12700"/>
            <a:ext cx="5628714" cy="3647859"/>
          </a:xfrm>
          <a:prstGeom prst="rect">
            <a:avLst/>
          </a:prstGeom>
          <a:ln>
            <a:solidFill>
              <a:schemeClr val="accent4"/>
            </a:solidFill>
          </a:ln>
        </p:spPr>
      </p:pic>
      <p:pic>
        <p:nvPicPr>
          <p:cNvPr id="20" name="Picture 1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65B917B-FD90-F58B-1C2E-0CA2EC42B2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25" y="3516465"/>
            <a:ext cx="5918183" cy="3341535"/>
          </a:xfrm>
          <a:prstGeom prst="rect">
            <a:avLst/>
          </a:prstGeom>
          <a:ln>
            <a:solidFill>
              <a:schemeClr val="accent4"/>
            </a:solidFill>
          </a:ln>
        </p:spPr>
      </p:pic>
      <p:sp>
        <p:nvSpPr>
          <p:cNvPr id="13" name="Dodecagon 12">
            <a:extLst>
              <a:ext uri="{FF2B5EF4-FFF2-40B4-BE49-F238E27FC236}">
                <a16:creationId xmlns:a16="http://schemas.microsoft.com/office/drawing/2014/main" id="{995C8ED0-446A-A627-4A25-E6E60F625447}"/>
              </a:ext>
            </a:extLst>
          </p:cNvPr>
          <p:cNvSpPr/>
          <p:nvPr/>
        </p:nvSpPr>
        <p:spPr>
          <a:xfrm>
            <a:off x="34169" y="5883274"/>
            <a:ext cx="762000" cy="845128"/>
          </a:xfrm>
          <a:prstGeom prst="dodecag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  <a:p>
            <a:pPr algn="ctr"/>
            <a:r>
              <a:rPr lang="en-US" dirty="0"/>
              <a:t>req</a:t>
            </a:r>
          </a:p>
        </p:txBody>
      </p:sp>
      <p:pic>
        <p:nvPicPr>
          <p:cNvPr id="26" name="Picture 2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8240B33-F7B7-B51C-4039-882C9EC654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7617" y="869372"/>
            <a:ext cx="5681161" cy="2344184"/>
          </a:xfrm>
          <a:prstGeom prst="rect">
            <a:avLst/>
          </a:prstGeom>
        </p:spPr>
      </p:pic>
      <p:sp>
        <p:nvSpPr>
          <p:cNvPr id="27" name="Dodecagon 26">
            <a:extLst>
              <a:ext uri="{FF2B5EF4-FFF2-40B4-BE49-F238E27FC236}">
                <a16:creationId xmlns:a16="http://schemas.microsoft.com/office/drawing/2014/main" id="{8162B235-045C-58A9-2B3C-47FC07DA97D2}"/>
              </a:ext>
            </a:extLst>
          </p:cNvPr>
          <p:cNvSpPr/>
          <p:nvPr/>
        </p:nvSpPr>
        <p:spPr>
          <a:xfrm>
            <a:off x="11128281" y="902572"/>
            <a:ext cx="762000" cy="841984"/>
          </a:xfrm>
          <a:prstGeom prst="dodecag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pic>
        <p:nvPicPr>
          <p:cNvPr id="22" name="Picture 2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CAFF41C-0510-25D1-5175-D49057A248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59780" y="3429000"/>
            <a:ext cx="6032037" cy="3429000"/>
          </a:xfrm>
          <a:prstGeom prst="rect">
            <a:avLst/>
          </a:prstGeom>
          <a:ln>
            <a:solidFill>
              <a:schemeClr val="accent4"/>
            </a:solidFill>
          </a:ln>
        </p:spPr>
      </p:pic>
      <p:sp>
        <p:nvSpPr>
          <p:cNvPr id="14" name="Dodecagon 13">
            <a:extLst>
              <a:ext uri="{FF2B5EF4-FFF2-40B4-BE49-F238E27FC236}">
                <a16:creationId xmlns:a16="http://schemas.microsoft.com/office/drawing/2014/main" id="{66120772-2AD9-82FA-E69D-54D153CFDC6D}"/>
              </a:ext>
            </a:extLst>
          </p:cNvPr>
          <p:cNvSpPr/>
          <p:nvPr/>
        </p:nvSpPr>
        <p:spPr>
          <a:xfrm>
            <a:off x="11128281" y="5955905"/>
            <a:ext cx="762000" cy="841984"/>
          </a:xfrm>
          <a:prstGeom prst="dodecag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  <a:p>
            <a:pPr algn="ctr"/>
            <a:r>
              <a:rPr lang="en-US" dirty="0" err="1"/>
              <a:t>rsp</a:t>
            </a:r>
            <a:endParaRPr lang="en-US" dirty="0"/>
          </a:p>
        </p:txBody>
      </p:sp>
      <p:sp>
        <p:nvSpPr>
          <p:cNvPr id="28" name="Dodecagon 27">
            <a:extLst>
              <a:ext uri="{FF2B5EF4-FFF2-40B4-BE49-F238E27FC236}">
                <a16:creationId xmlns:a16="http://schemas.microsoft.com/office/drawing/2014/main" id="{FE865F0A-8812-45C0-6864-EF6DD12AD737}"/>
              </a:ext>
            </a:extLst>
          </p:cNvPr>
          <p:cNvSpPr/>
          <p:nvPr/>
        </p:nvSpPr>
        <p:spPr>
          <a:xfrm>
            <a:off x="3198554" y="-33444"/>
            <a:ext cx="762000" cy="841984"/>
          </a:xfrm>
          <a:prstGeom prst="dodecag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8604702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311182-478E-817E-5E90-195ECD1C99B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SVG’s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5717A48-32E0-73E2-7D59-B2AE32BF3BB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5395759"/>
      </p:ext>
    </p:extLst>
  </p:cSld>
  <p:clrMapOvr>
    <a:masterClrMapping/>
  </p:clrMapOvr>
</p:sld>
</file>

<file path=ppt/theme/theme1.xml><?xml version="1.0" encoding="utf-8"?>
<a:theme xmlns:a="http://schemas.openxmlformats.org/drawingml/2006/main" name="BrushVTI">
  <a:themeElements>
    <a:clrScheme name="AnalogousFromDarkSeedLeftStep">
      <a:dk1>
        <a:srgbClr val="000000"/>
      </a:dk1>
      <a:lt1>
        <a:srgbClr val="FFFFFF"/>
      </a:lt1>
      <a:dk2>
        <a:srgbClr val="301B2D"/>
      </a:dk2>
      <a:lt2>
        <a:srgbClr val="F0F3F2"/>
      </a:lt2>
      <a:accent1>
        <a:srgbClr val="E72983"/>
      </a:accent1>
      <a:accent2>
        <a:srgbClr val="D517C0"/>
      </a:accent2>
      <a:accent3>
        <a:srgbClr val="AD29E7"/>
      </a:accent3>
      <a:accent4>
        <a:srgbClr val="5725D7"/>
      </a:accent4>
      <a:accent5>
        <a:srgbClr val="2944E7"/>
      </a:accent5>
      <a:accent6>
        <a:srgbClr val="1781D5"/>
      </a:accent6>
      <a:hlink>
        <a:srgbClr val="433FBF"/>
      </a:hlink>
      <a:folHlink>
        <a:srgbClr val="7F7F7F"/>
      </a:folHlink>
    </a:clrScheme>
    <a:fontScheme name="Custom 3">
      <a:majorFont>
        <a:latin typeface="Century Gothic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ushVTI" id="{7102FA3A-9D7B-4497-8C4B-FB535AAFDE06}" vid="{C6D41F62-6FAB-440A-BEC7-CB7BF190811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1958</TotalTime>
  <Words>246</Words>
  <Application>Microsoft Macintosh PowerPoint</Application>
  <PresentationFormat>Widescreen</PresentationFormat>
  <Paragraphs>158</Paragraphs>
  <Slides>21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Aptos</vt:lpstr>
      <vt:lpstr>Arial</vt:lpstr>
      <vt:lpstr>Century Gothic</vt:lpstr>
      <vt:lpstr>BrushVTI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SVG’s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Luc Van Lier</dc:creator>
  <cp:lastModifiedBy>Luc Van Lier</cp:lastModifiedBy>
  <cp:revision>60</cp:revision>
  <dcterms:created xsi:type="dcterms:W3CDTF">2024-12-15T11:47:37Z</dcterms:created>
  <dcterms:modified xsi:type="dcterms:W3CDTF">2025-03-31T16:13:57Z</dcterms:modified>
</cp:coreProperties>
</file>